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40"/>
  </p:notesMasterIdLst>
  <p:sldIdLst>
    <p:sldId id="2147481036" r:id="rId5"/>
    <p:sldId id="2147480740" r:id="rId6"/>
    <p:sldId id="257" r:id="rId7"/>
    <p:sldId id="2147481083" r:id="rId8"/>
    <p:sldId id="2147481092" r:id="rId9"/>
    <p:sldId id="2147481093" r:id="rId10"/>
    <p:sldId id="2147481120" r:id="rId11"/>
    <p:sldId id="2147481095" r:id="rId12"/>
    <p:sldId id="2147481097" r:id="rId13"/>
    <p:sldId id="2147481099" r:id="rId14"/>
    <p:sldId id="2147481096" r:id="rId15"/>
    <p:sldId id="2147481100" r:id="rId16"/>
    <p:sldId id="2147481101" r:id="rId17"/>
    <p:sldId id="2147481102" r:id="rId18"/>
    <p:sldId id="2147481104" r:id="rId19"/>
    <p:sldId id="2147481103" r:id="rId20"/>
    <p:sldId id="2147481105" r:id="rId21"/>
    <p:sldId id="2147481121" r:id="rId22"/>
    <p:sldId id="2147481107" r:id="rId23"/>
    <p:sldId id="2147481106" r:id="rId24"/>
    <p:sldId id="2147481108" r:id="rId25"/>
    <p:sldId id="2147481111" r:id="rId26"/>
    <p:sldId id="2147481113" r:id="rId27"/>
    <p:sldId id="2147481112" r:id="rId28"/>
    <p:sldId id="2147481109" r:id="rId29"/>
    <p:sldId id="2147481110" r:id="rId30"/>
    <p:sldId id="2147481116" r:id="rId31"/>
    <p:sldId id="2147481117" r:id="rId32"/>
    <p:sldId id="2147481118" r:id="rId33"/>
    <p:sldId id="2147481119" r:id="rId34"/>
    <p:sldId id="2147481062" r:id="rId35"/>
    <p:sldId id="2147481076" r:id="rId36"/>
    <p:sldId id="2147481066" r:id="rId37"/>
    <p:sldId id="2147481060" r:id="rId38"/>
    <p:sldId id="2147481098" r:id="rId3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DE3A45-DD27-D045-AAB7-61578A2D17A2}">
          <p14:sldIdLst>
            <p14:sldId id="2147481036"/>
            <p14:sldId id="2147480740"/>
            <p14:sldId id="257"/>
          </p14:sldIdLst>
        </p14:section>
        <p14:section name="Intro" id="{39F554A2-A987-1A43-9540-C500B0C50FC6}">
          <p14:sldIdLst>
            <p14:sldId id="2147481083"/>
            <p14:sldId id="2147481092"/>
            <p14:sldId id="2147481093"/>
            <p14:sldId id="2147481120"/>
          </p14:sldIdLst>
        </p14:section>
        <p14:section name="Index policies" id="{8696E150-121F-8C49-94DF-F6DED2A0CFFD}">
          <p14:sldIdLst>
            <p14:sldId id="2147481095"/>
            <p14:sldId id="2147481097"/>
            <p14:sldId id="2147481099"/>
            <p14:sldId id="2147481096"/>
          </p14:sldIdLst>
        </p14:section>
        <p14:section name="Indexing flow" id="{CD6FE057-1961-2E41-A143-FE3E16F719E2}">
          <p14:sldIdLst>
            <p14:sldId id="2147481100"/>
            <p14:sldId id="2147481101"/>
            <p14:sldId id="2147481102"/>
            <p14:sldId id="2147481104"/>
            <p14:sldId id="2147481103"/>
            <p14:sldId id="2147481105"/>
          </p14:sldIdLst>
        </p14:section>
        <p14:section name="Data source performance&#13;Data source performance&#13;Data source performance" id="{88F12CAD-97CA-7843-A2D2-10B01AD320AD}">
          <p14:sldIdLst>
            <p14:sldId id="2147481121"/>
            <p14:sldId id="2147481107"/>
            <p14:sldId id="2147481106"/>
            <p14:sldId id="2147481108"/>
            <p14:sldId id="2147481111"/>
            <p14:sldId id="2147481113"/>
            <p14:sldId id="2147481112"/>
            <p14:sldId id="2147481109"/>
            <p14:sldId id="2147481110"/>
          </p14:sldIdLst>
        </p14:section>
        <p14:section name="Tips and tricks" id="{A9D1175F-BE37-EF4C-9668-407914C6ED2C}">
          <p14:sldIdLst>
            <p14:sldId id="2147481116"/>
            <p14:sldId id="2147481117"/>
            <p14:sldId id="2147481118"/>
            <p14:sldId id="2147481119"/>
          </p14:sldIdLst>
        </p14:section>
        <p14:section name="Closing and questions" id="{CCC0F3D7-09CE-E04E-9833-90B1ED859B6F}">
          <p14:sldIdLst>
            <p14:sldId id="2147481062"/>
            <p14:sldId id="2147481076"/>
            <p14:sldId id="2147481066"/>
          </p14:sldIdLst>
        </p14:section>
        <p14:section name="hidden" id="{1392D076-4628-9C4A-BC82-81939025649D}">
          <p14:sldIdLst>
            <p14:sldId id="2147481060"/>
            <p14:sldId id="21474810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2B2080-8098-971A-B893-9DF0A6D15D12}" name="Christina Linne" initials="CL" userId="S::christina.linne@trendminer.com::2cb31529-5de6-4d71-8702-89f74dd99c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8C8"/>
    <a:srgbClr val="FCFCCA"/>
    <a:srgbClr val="FFDDA6"/>
    <a:srgbClr val="FF706F"/>
    <a:srgbClr val="FFFF00"/>
    <a:srgbClr val="92D050"/>
    <a:srgbClr val="FFFFFF"/>
    <a:srgbClr val="091B2B"/>
    <a:srgbClr val="FAFAFF"/>
    <a:srgbClr val="E8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58F7A-7713-7D4B-9804-60D3BC0086F6}" v="5" dt="2026-05-06T08:23:57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77124"/>
  </p:normalViewPr>
  <p:slideViewPr>
    <p:cSldViewPr snapToGrid="0" snapToObjects="1">
      <p:cViewPr varScale="1">
        <p:scale>
          <a:sx n="146" d="100"/>
          <a:sy n="146" d="100"/>
        </p:scale>
        <p:origin x="18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C8BF4-6504-EB3D-D4BD-BD0AB5EAC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48CAD-0A88-B0E0-8DC3-654CAEF0E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4C023-224E-FB0C-8F02-D6D5CDC02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E167D-5B62-9080-6B8F-A7C9D28A1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23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1B5B8-AD47-D966-7291-814BC9A5F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1663F-A7F0-A2E4-7088-882F21E96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D79FB9-5EE5-2C8E-90F2-B651EA481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2A60F-C6C5-8C08-21E1-B50D04470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687D7-8703-E3D4-EF07-BA39E270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6E1FD-9944-31F9-C517-2575E6D09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F0373-B31F-5F4A-F081-10D06055A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4A038-BDAC-40EF-7057-EE65E8C26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4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AC32-3B5A-D77A-BDC3-86535767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B4B2F7-22DC-608B-AFFD-3CAB58416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D92EB-981C-5ECF-A707-B86D341BA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97C1A-80F2-6BF5-D2CA-31A5EAEC6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8A3C-858C-0EE6-8FAD-2AAD7F0DB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1F71D4-34EE-2072-37F3-E3FB93775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6A4F7-1148-8D1A-7F06-C6DB2C354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14:30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2C088-C5D5-8CD7-28B7-C650D96F7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631F8-C1BE-153E-45D4-9EC1AFF4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75E10-B0C0-FEFD-429F-B3EA03E31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4DF7E-D4CA-A4CB-B2EE-6E0CFCAE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BD239-FF83-1CAF-4B60-7026A4920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3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69F08-1D7A-4F1D-E46F-17202FE66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B646B-093B-6C53-F0C9-E8A77899C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AAE84-281B-5689-F162-999978015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2BC1C-73FF-44F5-BB2E-E3660AC7A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5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FF037-65CA-DA7D-D67B-5D0698CF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EF1A9-048D-CDDA-F3E9-17EEBD132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3C810-E773-1DE2-1D3E-1C63F4E43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CE8E8-E571-9FE4-D954-07108D72C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7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EEDDE-750F-127B-2603-AEF0A56C9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C728B-7B39-7FE8-8B15-217664A28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E7A39-74D0-9EBB-522D-965F42CFB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19:50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D3148-5220-3204-42B2-6F7A7DA66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5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EE138-4989-7563-CEDA-16B41C65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70A6C-60FF-682B-B32B-D143ECF64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6B9E0-04BD-4E4F-8E3D-D53B45B31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7D632-97C0-C060-ACF4-ACF38F249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2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B14D3-6AB6-62D8-5762-B5150716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4B9FB-6585-9031-BCFA-E45DD122B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3047E-C58F-9DE2-7A74-1434B5046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B8AC3-06EB-5C66-6F19-773983C14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00:20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513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4F1BF-DBD2-99AB-CBDA-99684E601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F4FEF-1C90-9F33-1024-F607ACFCE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C87CB-FB3B-F387-36CA-2031DD802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510E1-4904-6533-0880-9D0F99BA6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53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28C51-A261-85BC-C6A4-546AC9567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4A258-ED29-19C9-1833-AECCE0E72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172C71-D7DF-2946-A478-9D9E0858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23:30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0ED35-55B1-1464-D5CE-37F77FCC4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3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C439B-8968-63EB-0B1C-503185FB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3FEB0-71A3-0B60-15C8-C078DD742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F1611-0A29-499D-1AC0-F5C3D055C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3C79-8BA7-1358-49CE-B0EC8B92B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6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EE468-0DAC-BF3B-2177-FF654F5C4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85373-C776-0C88-616E-D6EA1CD90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6541D-477C-5552-F8DB-EA591AA36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24:20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0DF6E-A8F5-8DAB-2873-74D280042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9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DD346-4E9E-1CDA-E6B7-C7704809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CD8D5-4AC4-D3F7-6FE7-30AAF2696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620D7-11FD-7836-DE04-411EE44B7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7C445-9B7F-E0F1-A093-63F6DF85C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6E3C9-D817-808A-EEEF-46263446A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5D435-955B-D91C-197C-50C0C812F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3903E-74BE-053A-3403-3B40CBA8C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25:20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4DB84-F5A2-AD16-3037-02B556F2F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8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8260D-140F-B0DA-D659-352915C23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07B46-8E21-8F4E-A73F-F9BC18B88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337C0-90D7-68D9-F35C-0D69D9051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E96B-4F58-9116-0EA2-F5C529A1F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49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40B3F-63DD-1AF4-3DC8-866187EA9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4428C-2ACF-8005-1118-5A0D9D4D5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AEC9E-579B-8B15-82F3-25E85B1B1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29:20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3504-04D6-38E0-E853-CC3A35B6A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4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C4E81-988D-00DB-7D17-B255FF34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F5306-5657-4F4C-4A63-A1E44DBE4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187F8-0E39-628F-BDB6-C7F132395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30:30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2DC5C-B307-0BBE-9E07-FE6BF95F4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8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BB0A1-1262-2F69-73A0-794C95E28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5ED96-78A3-4BA5-32AB-8B9C45E1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AD056F-EEA9-5E3F-37A1-20513D808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3DACA-591F-A7B3-52D6-20AC5A96B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C8385-46D8-B1AA-4F34-35767859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722CD-2872-5C20-125E-41193B243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C9933-93C2-030A-3F04-545E354CE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110C4-DD2B-D9A3-E232-9678B245B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6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33:10</a:t>
            </a:r>
          </a:p>
        </p:txBody>
      </p:sp>
    </p:spTree>
    <p:extLst>
      <p:ext uri="{BB962C8B-B14F-4D97-AF65-F5344CB8AC3E}">
        <p14:creationId xmlns:p14="http://schemas.microsoft.com/office/powerpoint/2010/main" val="3839520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33:20</a:t>
            </a:r>
          </a:p>
        </p:txBody>
      </p:sp>
    </p:spTree>
    <p:extLst>
      <p:ext uri="{BB962C8B-B14F-4D97-AF65-F5344CB8AC3E}">
        <p14:creationId xmlns:p14="http://schemas.microsoft.com/office/powerpoint/2010/main" val="2158680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7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FC421-7F04-B812-AB8E-EA2BF2FA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3A310-9B4A-A09A-CE5E-55A5C590B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97D9F-5912-A850-D4FE-41142FF0C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Icons</a:t>
            </a:r>
            <a:r>
              <a:rPr lang="nl-NL" dirty="0"/>
              <a:t>: </a:t>
            </a:r>
            <a:r>
              <a:rPr lang="en-BE"/>
              <a:t>https://trendminercom.sharepoint.com/sites/TrendMiner-Marketing/Freigegebene%20Dokumente/Forms/AllItems.aspx?id=%2Fsites%2FTrendMiner%2DMarketing%2FFreigegebene%20Dokumente%2FGeneral%2F00%20Brandstyle%20and%20items%2F02%20Icons&amp;p=true&amp;ga=1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45485-EAF7-E3FB-8EEE-7D521DC9B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16E30-EEB7-4740-B0AB-5BFB7F8E5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057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D9DE-2B2B-BC70-796D-A3FC24E7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E9BB0-7E9F-4EE4-86D2-F483E1E9D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369E0-39C6-D055-6C9C-EC5C368D3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F4A4C-9BCF-676D-1D0D-A56C1CE2D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16E30-EEB7-4740-B0AB-5BFB7F8E5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0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2A4AB-DC44-20D3-A4EA-D357844F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CF38A-2F0B-92BE-345D-E98E24E26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48FF7-3049-41A2-FDA5-B64421ECB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E3ECD-E87C-E628-A5BD-8BA5B5918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84D97-A675-7F39-991C-0A02BD6F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7D1A3-0487-AF44-B09F-EDB1ADB42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31195-6565-E531-2B9C-2477FBD78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7D29A-1B5A-4554-A969-64F81AF24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C8137-1796-0309-A8EB-CBF13A106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41C02-12BC-EAFE-C36E-49BFEC30D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CF5C1-D805-D7E9-B955-D2B8D6B19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CE60C-0C2B-D297-7B77-1AA460106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7:00</a:t>
            </a:r>
          </a:p>
        </p:txBody>
      </p:sp>
    </p:spTree>
    <p:extLst>
      <p:ext uri="{BB962C8B-B14F-4D97-AF65-F5344CB8AC3E}">
        <p14:creationId xmlns:p14="http://schemas.microsoft.com/office/powerpoint/2010/main" val="325569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4A58-F538-6AF2-7BBC-A520D0FF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94B8B-5BA1-F2ED-BFA4-C4B836B98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D03D8-71A1-C717-0680-7CC5E67E0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7900A-2B8A-D59A-47FE-E79EBB7D0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C00C-95D2-94BA-9A73-009AB44B7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79FA9-1AB6-7DB4-EA07-0AA57F32C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BFACF-208D-F800-7FD0-67BB435F8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FC352-F9DE-D4EE-EF70-1D6EEE214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1C3EC1E-EAFF-086A-808A-105CFDD4F59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003B88"/>
              </a:gs>
              <a:gs pos="0">
                <a:schemeClr val="accent3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noProof="0">
              <a:latin typeface="Arial" panose="020B0604020202020204" pitchFamily="34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3880842-852F-55E4-CC71-2BE9C40BA3E6}"/>
              </a:ext>
            </a:extLst>
          </p:cNvPr>
          <p:cNvSpPr>
            <a:spLocks noChangeAspect="1"/>
          </p:cNvSpPr>
          <p:nvPr userDrawn="1"/>
        </p:nvSpPr>
        <p:spPr>
          <a:xfrm>
            <a:off x="-3375000" y="2576861"/>
            <a:ext cx="6750000" cy="675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noProof="0">
              <a:latin typeface="Arial" panose="020B0604020202020204" pitchFamily="34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4EB92BDB-BC23-8227-EA54-11AF9D58E22E}"/>
              </a:ext>
            </a:extLst>
          </p:cNvPr>
          <p:cNvSpPr>
            <a:spLocks noChangeAspect="1"/>
          </p:cNvSpPr>
          <p:nvPr userDrawn="1"/>
        </p:nvSpPr>
        <p:spPr>
          <a:xfrm>
            <a:off x="5726380" y="-2855803"/>
            <a:ext cx="4050000" cy="405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noProof="0">
              <a:latin typeface="Arial" panose="020B060402020202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1BBE414-6551-BD0E-7CE5-1572391AAF1B}"/>
              </a:ext>
            </a:extLst>
          </p:cNvPr>
          <p:cNvGrpSpPr/>
          <p:nvPr userDrawn="1"/>
        </p:nvGrpSpPr>
        <p:grpSpPr>
          <a:xfrm>
            <a:off x="-225936" y="2055403"/>
            <a:ext cx="668052" cy="668474"/>
            <a:chOff x="6737230" y="8574657"/>
            <a:chExt cx="1422460" cy="1423359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6BBAEA1-5B16-95D2-091F-3131099DFE50}"/>
                </a:ext>
              </a:extLst>
            </p:cNvPr>
            <p:cNvSpPr/>
            <p:nvPr/>
          </p:nvSpPr>
          <p:spPr>
            <a:xfrm>
              <a:off x="6737230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B56591CC-C7C8-D045-D0D1-684829285208}"/>
                </a:ext>
              </a:extLst>
            </p:cNvPr>
            <p:cNvSpPr/>
            <p:nvPr/>
          </p:nvSpPr>
          <p:spPr>
            <a:xfrm>
              <a:off x="7185504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3C537583-6BCC-181B-8519-6F62576D6128}"/>
                </a:ext>
              </a:extLst>
            </p:cNvPr>
            <p:cNvSpPr/>
            <p:nvPr/>
          </p:nvSpPr>
          <p:spPr>
            <a:xfrm>
              <a:off x="7633778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08C04F0-947F-2E4E-27AC-BFF4FC129D23}"/>
                </a:ext>
              </a:extLst>
            </p:cNvPr>
            <p:cNvSpPr/>
            <p:nvPr/>
          </p:nvSpPr>
          <p:spPr>
            <a:xfrm>
              <a:off x="6737230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B74E8894-3D54-F95C-B213-A99BB49745AE}"/>
                </a:ext>
              </a:extLst>
            </p:cNvPr>
            <p:cNvSpPr/>
            <p:nvPr/>
          </p:nvSpPr>
          <p:spPr>
            <a:xfrm>
              <a:off x="7185504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BB4C8458-921F-6498-BDB6-2A7E33B90871}"/>
                </a:ext>
              </a:extLst>
            </p:cNvPr>
            <p:cNvSpPr/>
            <p:nvPr/>
          </p:nvSpPr>
          <p:spPr>
            <a:xfrm>
              <a:off x="7633778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0F0BA45-5DEE-58AE-3506-898A5CC126C4}"/>
                </a:ext>
              </a:extLst>
            </p:cNvPr>
            <p:cNvSpPr/>
            <p:nvPr/>
          </p:nvSpPr>
          <p:spPr>
            <a:xfrm>
              <a:off x="6737230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5B69B14-2C10-613E-C466-3481ECF771D4}"/>
                </a:ext>
              </a:extLst>
            </p:cNvPr>
            <p:cNvSpPr/>
            <p:nvPr/>
          </p:nvSpPr>
          <p:spPr>
            <a:xfrm>
              <a:off x="7185504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9BE9361-EA28-7A13-559D-9006FF08682A}"/>
                </a:ext>
              </a:extLst>
            </p:cNvPr>
            <p:cNvSpPr/>
            <p:nvPr/>
          </p:nvSpPr>
          <p:spPr>
            <a:xfrm>
              <a:off x="7633778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C743A529-2D98-262B-D6F3-A35B4D1626CB}"/>
                </a:ext>
              </a:extLst>
            </p:cNvPr>
            <p:cNvSpPr/>
            <p:nvPr/>
          </p:nvSpPr>
          <p:spPr>
            <a:xfrm>
              <a:off x="6737230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FDA2554-4A47-6615-991D-46642E2DCFED}"/>
                </a:ext>
              </a:extLst>
            </p:cNvPr>
            <p:cNvSpPr/>
            <p:nvPr/>
          </p:nvSpPr>
          <p:spPr>
            <a:xfrm>
              <a:off x="7185504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36E03F84-B033-02A3-2526-27E71B0394F0}"/>
                </a:ext>
              </a:extLst>
            </p:cNvPr>
            <p:cNvSpPr/>
            <p:nvPr/>
          </p:nvSpPr>
          <p:spPr>
            <a:xfrm>
              <a:off x="7633778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16633D0-E843-F433-BB65-75BC3D173640}"/>
                </a:ext>
              </a:extLst>
            </p:cNvPr>
            <p:cNvSpPr/>
            <p:nvPr/>
          </p:nvSpPr>
          <p:spPr>
            <a:xfrm>
              <a:off x="8082053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7612131-FCB8-E287-5601-484F0ECE7D17}"/>
                </a:ext>
              </a:extLst>
            </p:cNvPr>
            <p:cNvSpPr/>
            <p:nvPr/>
          </p:nvSpPr>
          <p:spPr>
            <a:xfrm>
              <a:off x="8082053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0336A45-7C07-8A40-C325-3AF701633390}"/>
                </a:ext>
              </a:extLst>
            </p:cNvPr>
            <p:cNvSpPr/>
            <p:nvPr/>
          </p:nvSpPr>
          <p:spPr>
            <a:xfrm>
              <a:off x="8082053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3BBE219-02E3-6CAA-3F06-12543E5FA8C6}"/>
                </a:ext>
              </a:extLst>
            </p:cNvPr>
            <p:cNvSpPr/>
            <p:nvPr/>
          </p:nvSpPr>
          <p:spPr>
            <a:xfrm>
              <a:off x="8082053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817FDECA-4379-565F-FF0C-01E245BF9F2F}"/>
              </a:ext>
            </a:extLst>
          </p:cNvPr>
          <p:cNvGrpSpPr/>
          <p:nvPr userDrawn="1"/>
        </p:nvGrpSpPr>
        <p:grpSpPr>
          <a:xfrm>
            <a:off x="8494241" y="1597600"/>
            <a:ext cx="668052" cy="668474"/>
            <a:chOff x="6737230" y="8574657"/>
            <a:chExt cx="1422460" cy="1423359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FF5E5F48-73E4-9DC8-0AC4-7E6FB1AF7E64}"/>
                </a:ext>
              </a:extLst>
            </p:cNvPr>
            <p:cNvSpPr/>
            <p:nvPr/>
          </p:nvSpPr>
          <p:spPr>
            <a:xfrm>
              <a:off x="6737230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031BF866-C2F6-5E9A-1816-59C10CA7152E}"/>
                </a:ext>
              </a:extLst>
            </p:cNvPr>
            <p:cNvSpPr/>
            <p:nvPr/>
          </p:nvSpPr>
          <p:spPr>
            <a:xfrm>
              <a:off x="7185504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4AD439EE-9692-981E-188E-5605D8647009}"/>
                </a:ext>
              </a:extLst>
            </p:cNvPr>
            <p:cNvSpPr/>
            <p:nvPr/>
          </p:nvSpPr>
          <p:spPr>
            <a:xfrm>
              <a:off x="7633778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550EA60B-F961-77AD-CA9B-5F82893576E0}"/>
                </a:ext>
              </a:extLst>
            </p:cNvPr>
            <p:cNvSpPr/>
            <p:nvPr/>
          </p:nvSpPr>
          <p:spPr>
            <a:xfrm>
              <a:off x="6737230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0CFA65F1-F9A8-02A2-FD59-F996894BCCF5}"/>
                </a:ext>
              </a:extLst>
            </p:cNvPr>
            <p:cNvSpPr/>
            <p:nvPr/>
          </p:nvSpPr>
          <p:spPr>
            <a:xfrm>
              <a:off x="7185504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C91A6F04-3A48-1C11-8FAE-70E7790920E5}"/>
                </a:ext>
              </a:extLst>
            </p:cNvPr>
            <p:cNvSpPr/>
            <p:nvPr/>
          </p:nvSpPr>
          <p:spPr>
            <a:xfrm>
              <a:off x="7633778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31311B3A-1D00-2253-E894-4808C2DAF599}"/>
                </a:ext>
              </a:extLst>
            </p:cNvPr>
            <p:cNvSpPr/>
            <p:nvPr/>
          </p:nvSpPr>
          <p:spPr>
            <a:xfrm>
              <a:off x="6737230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C97B4147-104B-2466-4F89-9C0AC6C01A5D}"/>
                </a:ext>
              </a:extLst>
            </p:cNvPr>
            <p:cNvSpPr/>
            <p:nvPr/>
          </p:nvSpPr>
          <p:spPr>
            <a:xfrm>
              <a:off x="7185504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ACD7BC71-09CF-AA73-9EFF-806B5862E16E}"/>
                </a:ext>
              </a:extLst>
            </p:cNvPr>
            <p:cNvSpPr/>
            <p:nvPr/>
          </p:nvSpPr>
          <p:spPr>
            <a:xfrm>
              <a:off x="7633778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F0C3DFF3-23D0-22C0-F4A7-1104C36535A0}"/>
                </a:ext>
              </a:extLst>
            </p:cNvPr>
            <p:cNvSpPr/>
            <p:nvPr/>
          </p:nvSpPr>
          <p:spPr>
            <a:xfrm>
              <a:off x="6737230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0B59B572-6C2C-1DE6-5EB0-CDD132926E30}"/>
                </a:ext>
              </a:extLst>
            </p:cNvPr>
            <p:cNvSpPr/>
            <p:nvPr/>
          </p:nvSpPr>
          <p:spPr>
            <a:xfrm>
              <a:off x="7185504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CE5A5F57-8849-C6F7-D603-2FD4F6D68360}"/>
                </a:ext>
              </a:extLst>
            </p:cNvPr>
            <p:cNvSpPr/>
            <p:nvPr/>
          </p:nvSpPr>
          <p:spPr>
            <a:xfrm>
              <a:off x="7633778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62208A49-D425-1245-9E19-E54736B7ED4F}"/>
                </a:ext>
              </a:extLst>
            </p:cNvPr>
            <p:cNvSpPr/>
            <p:nvPr/>
          </p:nvSpPr>
          <p:spPr>
            <a:xfrm>
              <a:off x="8082053" y="8574657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D042B957-A6D7-A52B-25F5-B421478008DD}"/>
                </a:ext>
              </a:extLst>
            </p:cNvPr>
            <p:cNvSpPr/>
            <p:nvPr/>
          </p:nvSpPr>
          <p:spPr>
            <a:xfrm>
              <a:off x="8082053" y="9023231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4D0FE26C-9CE6-5E6B-0FCB-0E6B9B120226}"/>
                </a:ext>
              </a:extLst>
            </p:cNvPr>
            <p:cNvSpPr/>
            <p:nvPr/>
          </p:nvSpPr>
          <p:spPr>
            <a:xfrm>
              <a:off x="8082053" y="9471805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57F3C63F-7A9B-59BB-7C52-560537B1BE39}"/>
                </a:ext>
              </a:extLst>
            </p:cNvPr>
            <p:cNvSpPr/>
            <p:nvPr/>
          </p:nvSpPr>
          <p:spPr>
            <a:xfrm>
              <a:off x="8082053" y="9920379"/>
              <a:ext cx="77637" cy="77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3582D744-B706-8C92-BC2A-4082A117FCAE}"/>
              </a:ext>
            </a:extLst>
          </p:cNvPr>
          <p:cNvGrpSpPr/>
          <p:nvPr userDrawn="1"/>
        </p:nvGrpSpPr>
        <p:grpSpPr>
          <a:xfrm>
            <a:off x="546497" y="4276092"/>
            <a:ext cx="1444802" cy="320912"/>
            <a:chOff x="726767" y="725430"/>
            <a:chExt cx="3296017" cy="732093"/>
          </a:xfrm>
          <a:solidFill>
            <a:schemeClr val="bg1"/>
          </a:solidFill>
        </p:grpSpPr>
        <p:sp>
          <p:nvSpPr>
            <p:cNvPr id="41" name="Vrije vorm: vorm 76">
              <a:extLst>
                <a:ext uri="{FF2B5EF4-FFF2-40B4-BE49-F238E27FC236}">
                  <a16:creationId xmlns:a16="http://schemas.microsoft.com/office/drawing/2014/main" id="{D62B1528-6C20-D696-95C2-4BFA0B7A9163}"/>
                </a:ext>
              </a:extLst>
            </p:cNvPr>
            <p:cNvSpPr/>
            <p:nvPr/>
          </p:nvSpPr>
          <p:spPr>
            <a:xfrm>
              <a:off x="2558405" y="909066"/>
              <a:ext cx="275070" cy="365831"/>
            </a:xfrm>
            <a:custGeom>
              <a:avLst/>
              <a:gdLst>
                <a:gd name="connsiteX0" fmla="*/ 403896 w 522916"/>
                <a:gd name="connsiteY0" fmla="*/ 0 h 695455"/>
                <a:gd name="connsiteX1" fmla="*/ 403896 w 522916"/>
                <a:gd name="connsiteY1" fmla="*/ 261943 h 695455"/>
                <a:gd name="connsiteX2" fmla="*/ 50979 w 522916"/>
                <a:gd name="connsiteY2" fmla="*/ 273650 h 695455"/>
                <a:gd name="connsiteX3" fmla="*/ 5 w 522916"/>
                <a:gd name="connsiteY3" fmla="*/ 437060 h 695455"/>
                <a:gd name="connsiteX4" fmla="*/ 120733 w 522916"/>
                <a:gd name="connsiteY4" fmla="*/ 664614 h 695455"/>
                <a:gd name="connsiteX5" fmla="*/ 399750 w 522916"/>
                <a:gd name="connsiteY5" fmla="*/ 625835 h 695455"/>
                <a:gd name="connsiteX6" fmla="*/ 404383 w 522916"/>
                <a:gd name="connsiteY6" fmla="*/ 625347 h 695455"/>
                <a:gd name="connsiteX7" fmla="*/ 410237 w 522916"/>
                <a:gd name="connsiteY7" fmla="*/ 671200 h 695455"/>
                <a:gd name="connsiteX8" fmla="*/ 419993 w 522916"/>
                <a:gd name="connsiteY8" fmla="*/ 683150 h 695455"/>
                <a:gd name="connsiteX9" fmla="*/ 522916 w 522916"/>
                <a:gd name="connsiteY9" fmla="*/ 683638 h 695455"/>
                <a:gd name="connsiteX10" fmla="*/ 522916 w 522916"/>
                <a:gd name="connsiteY10" fmla="*/ 0 h 695455"/>
                <a:gd name="connsiteX11" fmla="*/ 403896 w 522916"/>
                <a:gd name="connsiteY11" fmla="*/ 0 h 695455"/>
                <a:gd name="connsiteX12" fmla="*/ 256583 w 522916"/>
                <a:gd name="connsiteY12" fmla="*/ 583641 h 695455"/>
                <a:gd name="connsiteX13" fmla="*/ 120246 w 522916"/>
                <a:gd name="connsiteY13" fmla="*/ 440231 h 695455"/>
                <a:gd name="connsiteX14" fmla="*/ 256339 w 522916"/>
                <a:gd name="connsiteY14" fmla="*/ 301942 h 695455"/>
                <a:gd name="connsiteX15" fmla="*/ 395115 w 522916"/>
                <a:gd name="connsiteY15" fmla="*/ 442670 h 695455"/>
                <a:gd name="connsiteX16" fmla="*/ 256583 w 522916"/>
                <a:gd name="connsiteY16" fmla="*/ 583641 h 69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2916" h="695455">
                  <a:moveTo>
                    <a:pt x="403896" y="0"/>
                  </a:moveTo>
                  <a:lnTo>
                    <a:pt x="403896" y="261943"/>
                  </a:lnTo>
                  <a:cubicBezTo>
                    <a:pt x="310240" y="154386"/>
                    <a:pt x="125368" y="175605"/>
                    <a:pt x="50979" y="273650"/>
                  </a:cubicBezTo>
                  <a:cubicBezTo>
                    <a:pt x="14151" y="322186"/>
                    <a:pt x="249" y="377550"/>
                    <a:pt x="5" y="437060"/>
                  </a:cubicBezTo>
                  <a:cubicBezTo>
                    <a:pt x="-482" y="534130"/>
                    <a:pt x="31712" y="614860"/>
                    <a:pt x="120733" y="664614"/>
                  </a:cubicBezTo>
                  <a:cubicBezTo>
                    <a:pt x="195609" y="706077"/>
                    <a:pt x="333654" y="716808"/>
                    <a:pt x="399750" y="625835"/>
                  </a:cubicBezTo>
                  <a:cubicBezTo>
                    <a:pt x="400237" y="625103"/>
                    <a:pt x="401944" y="625591"/>
                    <a:pt x="404383" y="625347"/>
                  </a:cubicBezTo>
                  <a:cubicBezTo>
                    <a:pt x="406335" y="640469"/>
                    <a:pt x="407310" y="656078"/>
                    <a:pt x="410237" y="671200"/>
                  </a:cubicBezTo>
                  <a:cubicBezTo>
                    <a:pt x="411212" y="675834"/>
                    <a:pt x="416578" y="682907"/>
                    <a:pt x="419993" y="683150"/>
                  </a:cubicBezTo>
                  <a:cubicBezTo>
                    <a:pt x="454138" y="684126"/>
                    <a:pt x="488283" y="683638"/>
                    <a:pt x="522916" y="683638"/>
                  </a:cubicBezTo>
                  <a:lnTo>
                    <a:pt x="522916" y="0"/>
                  </a:lnTo>
                  <a:lnTo>
                    <a:pt x="403896" y="0"/>
                  </a:lnTo>
                  <a:close/>
                  <a:moveTo>
                    <a:pt x="256583" y="583641"/>
                  </a:moveTo>
                  <a:cubicBezTo>
                    <a:pt x="177561" y="583641"/>
                    <a:pt x="120246" y="522911"/>
                    <a:pt x="120246" y="440231"/>
                  </a:cubicBezTo>
                  <a:cubicBezTo>
                    <a:pt x="120490" y="359258"/>
                    <a:pt x="176829" y="302186"/>
                    <a:pt x="256339" y="301942"/>
                  </a:cubicBezTo>
                  <a:cubicBezTo>
                    <a:pt x="336093" y="301942"/>
                    <a:pt x="395359" y="361940"/>
                    <a:pt x="395115" y="442670"/>
                  </a:cubicBezTo>
                  <a:cubicBezTo>
                    <a:pt x="395115" y="523887"/>
                    <a:pt x="336337" y="583641"/>
                    <a:pt x="256583" y="583641"/>
                  </a:cubicBez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2" name="Vrije vorm: vorm 77">
              <a:extLst>
                <a:ext uri="{FF2B5EF4-FFF2-40B4-BE49-F238E27FC236}">
                  <a16:creationId xmlns:a16="http://schemas.microsoft.com/office/drawing/2014/main" id="{B0EB0D9A-9D9B-19BD-EBF5-9C79A26BF317}"/>
                </a:ext>
              </a:extLst>
            </p:cNvPr>
            <p:cNvSpPr/>
            <p:nvPr/>
          </p:nvSpPr>
          <p:spPr>
            <a:xfrm>
              <a:off x="1998500" y="1007167"/>
              <a:ext cx="264357" cy="268779"/>
            </a:xfrm>
            <a:custGeom>
              <a:avLst/>
              <a:gdLst>
                <a:gd name="connsiteX0" fmla="*/ 501002 w 502549"/>
                <a:gd name="connsiteY0" fmla="*/ 209106 h 510956"/>
                <a:gd name="connsiteX1" fmla="*/ 355152 w 502549"/>
                <a:gd name="connsiteY1" fmla="*/ 14234 h 510956"/>
                <a:gd name="connsiteX2" fmla="*/ 227107 w 502549"/>
                <a:gd name="connsiteY2" fmla="*/ 1063 h 510956"/>
                <a:gd name="connsiteX3" fmla="*/ 15407 w 502549"/>
                <a:gd name="connsiteY3" fmla="*/ 160083 h 510956"/>
                <a:gd name="connsiteX4" fmla="*/ 16626 w 502549"/>
                <a:gd name="connsiteY4" fmla="*/ 351541 h 510956"/>
                <a:gd name="connsiteX5" fmla="*/ 156622 w 502549"/>
                <a:gd name="connsiteY5" fmla="*/ 492512 h 510956"/>
                <a:gd name="connsiteX6" fmla="*/ 370030 w 502549"/>
                <a:gd name="connsiteY6" fmla="*/ 493732 h 510956"/>
                <a:gd name="connsiteX7" fmla="*/ 471003 w 502549"/>
                <a:gd name="connsiteY7" fmla="*/ 435197 h 510956"/>
                <a:gd name="connsiteX8" fmla="*/ 396615 w 502549"/>
                <a:gd name="connsiteY8" fmla="*/ 358370 h 510956"/>
                <a:gd name="connsiteX9" fmla="*/ 196377 w 502549"/>
                <a:gd name="connsiteY9" fmla="*/ 387393 h 510956"/>
                <a:gd name="connsiteX10" fmla="*/ 125159 w 502549"/>
                <a:gd name="connsiteY10" fmla="*/ 300079 h 510956"/>
                <a:gd name="connsiteX11" fmla="*/ 501489 w 502549"/>
                <a:gd name="connsiteY11" fmla="*/ 300079 h 510956"/>
                <a:gd name="connsiteX12" fmla="*/ 501002 w 502549"/>
                <a:gd name="connsiteY12" fmla="*/ 209106 h 510956"/>
                <a:gd name="connsiteX13" fmla="*/ 128574 w 502549"/>
                <a:gd name="connsiteY13" fmla="*/ 198131 h 510956"/>
                <a:gd name="connsiteX14" fmla="*/ 162475 w 502549"/>
                <a:gd name="connsiteY14" fmla="*/ 141059 h 510956"/>
                <a:gd name="connsiteX15" fmla="*/ 341250 w 502549"/>
                <a:gd name="connsiteY15" fmla="*/ 126669 h 510956"/>
                <a:gd name="connsiteX16" fmla="*/ 385151 w 502549"/>
                <a:gd name="connsiteY16" fmla="*/ 198131 h 510956"/>
                <a:gd name="connsiteX17" fmla="*/ 128574 w 502549"/>
                <a:gd name="connsiteY17" fmla="*/ 198131 h 5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2549" h="510956">
                  <a:moveTo>
                    <a:pt x="501002" y="209106"/>
                  </a:moveTo>
                  <a:cubicBezTo>
                    <a:pt x="490514" y="115938"/>
                    <a:pt x="447589" y="46184"/>
                    <a:pt x="355152" y="14234"/>
                  </a:cubicBezTo>
                  <a:cubicBezTo>
                    <a:pt x="313446" y="88"/>
                    <a:pt x="270521" y="-1620"/>
                    <a:pt x="227107" y="1063"/>
                  </a:cubicBezTo>
                  <a:cubicBezTo>
                    <a:pt x="128330" y="7405"/>
                    <a:pt x="46381" y="68134"/>
                    <a:pt x="15407" y="160083"/>
                  </a:cubicBezTo>
                  <a:cubicBezTo>
                    <a:pt x="-5812" y="223740"/>
                    <a:pt x="-4837" y="288128"/>
                    <a:pt x="16626" y="351541"/>
                  </a:cubicBezTo>
                  <a:cubicBezTo>
                    <a:pt x="40040" y="421295"/>
                    <a:pt x="87599" y="468366"/>
                    <a:pt x="156622" y="492512"/>
                  </a:cubicBezTo>
                  <a:cubicBezTo>
                    <a:pt x="227351" y="517389"/>
                    <a:pt x="298813" y="516414"/>
                    <a:pt x="370030" y="493732"/>
                  </a:cubicBezTo>
                  <a:cubicBezTo>
                    <a:pt x="409297" y="481293"/>
                    <a:pt x="444418" y="462269"/>
                    <a:pt x="471003" y="435197"/>
                  </a:cubicBezTo>
                  <a:cubicBezTo>
                    <a:pt x="445394" y="408856"/>
                    <a:pt x="421004" y="383491"/>
                    <a:pt x="396615" y="358370"/>
                  </a:cubicBezTo>
                  <a:cubicBezTo>
                    <a:pt x="334909" y="401295"/>
                    <a:pt x="268082" y="413978"/>
                    <a:pt x="196377" y="387393"/>
                  </a:cubicBezTo>
                  <a:cubicBezTo>
                    <a:pt x="157597" y="373003"/>
                    <a:pt x="133208" y="344224"/>
                    <a:pt x="125159" y="300079"/>
                  </a:cubicBezTo>
                  <a:lnTo>
                    <a:pt x="501489" y="300079"/>
                  </a:lnTo>
                  <a:cubicBezTo>
                    <a:pt x="501489" y="267397"/>
                    <a:pt x="504172" y="237885"/>
                    <a:pt x="501002" y="209106"/>
                  </a:cubicBezTo>
                  <a:close/>
                  <a:moveTo>
                    <a:pt x="128574" y="198131"/>
                  </a:moveTo>
                  <a:cubicBezTo>
                    <a:pt x="133452" y="174473"/>
                    <a:pt x="145890" y="156181"/>
                    <a:pt x="162475" y="141059"/>
                  </a:cubicBezTo>
                  <a:cubicBezTo>
                    <a:pt x="207108" y="100816"/>
                    <a:pt x="291008" y="94231"/>
                    <a:pt x="341250" y="126669"/>
                  </a:cubicBezTo>
                  <a:cubicBezTo>
                    <a:pt x="366859" y="143254"/>
                    <a:pt x="381249" y="166668"/>
                    <a:pt x="385151" y="198131"/>
                  </a:cubicBezTo>
                  <a:lnTo>
                    <a:pt x="128574" y="198131"/>
                  </a:ln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3" name="Vrije vorm: vorm 78">
              <a:extLst>
                <a:ext uri="{FF2B5EF4-FFF2-40B4-BE49-F238E27FC236}">
                  <a16:creationId xmlns:a16="http://schemas.microsoft.com/office/drawing/2014/main" id="{442DE949-675D-B824-BADA-D81E8164B656}"/>
                </a:ext>
              </a:extLst>
            </p:cNvPr>
            <p:cNvSpPr/>
            <p:nvPr/>
          </p:nvSpPr>
          <p:spPr>
            <a:xfrm>
              <a:off x="1584509" y="909066"/>
              <a:ext cx="295467" cy="359102"/>
            </a:xfrm>
            <a:custGeom>
              <a:avLst/>
              <a:gdLst>
                <a:gd name="connsiteX0" fmla="*/ 0 w 561690"/>
                <a:gd name="connsiteY0" fmla="*/ 117801 h 682662"/>
                <a:gd name="connsiteX1" fmla="*/ 215847 w 561690"/>
                <a:gd name="connsiteY1" fmla="*/ 117801 h 682662"/>
                <a:gd name="connsiteX2" fmla="*/ 215847 w 561690"/>
                <a:gd name="connsiteY2" fmla="*/ 682663 h 682662"/>
                <a:gd name="connsiteX3" fmla="*/ 346575 w 561690"/>
                <a:gd name="connsiteY3" fmla="*/ 682663 h 682662"/>
                <a:gd name="connsiteX4" fmla="*/ 346575 w 561690"/>
                <a:gd name="connsiteY4" fmla="*/ 115850 h 682662"/>
                <a:gd name="connsiteX5" fmla="*/ 561690 w 561690"/>
                <a:gd name="connsiteY5" fmla="*/ 115850 h 682662"/>
                <a:gd name="connsiteX6" fmla="*/ 561690 w 561690"/>
                <a:gd name="connsiteY6" fmla="*/ 0 h 682662"/>
                <a:gd name="connsiteX7" fmla="*/ 0 w 561690"/>
                <a:gd name="connsiteY7" fmla="*/ 0 h 682662"/>
                <a:gd name="connsiteX8" fmla="*/ 0 w 561690"/>
                <a:gd name="connsiteY8" fmla="*/ 117801 h 68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690" h="682662">
                  <a:moveTo>
                    <a:pt x="0" y="117801"/>
                  </a:moveTo>
                  <a:lnTo>
                    <a:pt x="215847" y="117801"/>
                  </a:lnTo>
                  <a:lnTo>
                    <a:pt x="215847" y="682663"/>
                  </a:lnTo>
                  <a:lnTo>
                    <a:pt x="346575" y="682663"/>
                  </a:lnTo>
                  <a:lnTo>
                    <a:pt x="346575" y="115850"/>
                  </a:lnTo>
                  <a:lnTo>
                    <a:pt x="561690" y="115850"/>
                  </a:lnTo>
                  <a:lnTo>
                    <a:pt x="561690" y="0"/>
                  </a:lnTo>
                  <a:lnTo>
                    <a:pt x="0" y="0"/>
                  </a:lnTo>
                  <a:lnTo>
                    <a:pt x="0" y="117801"/>
                  </a:ln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4" name="Vrije vorm: vorm 79">
              <a:extLst>
                <a:ext uri="{FF2B5EF4-FFF2-40B4-BE49-F238E27FC236}">
                  <a16:creationId xmlns:a16="http://schemas.microsoft.com/office/drawing/2014/main" id="{FEFE14A7-955C-0CB0-C126-F3E1FA333C19}"/>
                </a:ext>
              </a:extLst>
            </p:cNvPr>
            <p:cNvSpPr/>
            <p:nvPr/>
          </p:nvSpPr>
          <p:spPr>
            <a:xfrm>
              <a:off x="2285137" y="1010291"/>
              <a:ext cx="251416" cy="258133"/>
            </a:xfrm>
            <a:custGeom>
              <a:avLst/>
              <a:gdLst>
                <a:gd name="connsiteX0" fmla="*/ 477790 w 477949"/>
                <a:gd name="connsiteY0" fmla="*/ 481207 h 490718"/>
                <a:gd name="connsiteX1" fmla="*/ 477547 w 477949"/>
                <a:gd name="connsiteY1" fmla="*/ 237312 h 490718"/>
                <a:gd name="connsiteX2" fmla="*/ 470718 w 477949"/>
                <a:gd name="connsiteY2" fmla="*/ 172192 h 490718"/>
                <a:gd name="connsiteX3" fmla="*/ 137801 w 477949"/>
                <a:gd name="connsiteY3" fmla="*/ 51464 h 490718"/>
                <a:gd name="connsiteX4" fmla="*/ 114631 w 477949"/>
                <a:gd name="connsiteY4" fmla="*/ 70731 h 490718"/>
                <a:gd name="connsiteX5" fmla="*/ 106094 w 477949"/>
                <a:gd name="connsiteY5" fmla="*/ 8050 h 490718"/>
                <a:gd name="connsiteX6" fmla="*/ 0 w 477949"/>
                <a:gd name="connsiteY6" fmla="*/ 8050 h 490718"/>
                <a:gd name="connsiteX7" fmla="*/ 0 w 477949"/>
                <a:gd name="connsiteY7" fmla="*/ 489987 h 490718"/>
                <a:gd name="connsiteX8" fmla="*/ 118045 w 477949"/>
                <a:gd name="connsiteY8" fmla="*/ 489987 h 490718"/>
                <a:gd name="connsiteX9" fmla="*/ 118045 w 477949"/>
                <a:gd name="connsiteY9" fmla="*/ 468524 h 490718"/>
                <a:gd name="connsiteX10" fmla="*/ 118045 w 477949"/>
                <a:gd name="connsiteY10" fmla="*/ 243409 h 490718"/>
                <a:gd name="connsiteX11" fmla="*/ 224871 w 477949"/>
                <a:gd name="connsiteY11" fmla="*/ 111462 h 490718"/>
                <a:gd name="connsiteX12" fmla="*/ 356331 w 477949"/>
                <a:gd name="connsiteY12" fmla="*/ 233897 h 490718"/>
                <a:gd name="connsiteX13" fmla="*/ 356331 w 477949"/>
                <a:gd name="connsiteY13" fmla="*/ 468524 h 490718"/>
                <a:gd name="connsiteX14" fmla="*/ 356331 w 477949"/>
                <a:gd name="connsiteY14" fmla="*/ 490719 h 490718"/>
                <a:gd name="connsiteX15" fmla="*/ 476571 w 477949"/>
                <a:gd name="connsiteY15" fmla="*/ 490719 h 490718"/>
                <a:gd name="connsiteX16" fmla="*/ 477547 w 477949"/>
                <a:gd name="connsiteY16" fmla="*/ 481451 h 49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7949" h="490718">
                  <a:moveTo>
                    <a:pt x="477790" y="481207"/>
                  </a:moveTo>
                  <a:cubicBezTo>
                    <a:pt x="477790" y="399990"/>
                    <a:pt x="478278" y="318529"/>
                    <a:pt x="477547" y="237312"/>
                  </a:cubicBezTo>
                  <a:cubicBezTo>
                    <a:pt x="477547" y="215605"/>
                    <a:pt x="474864" y="193654"/>
                    <a:pt x="470718" y="172192"/>
                  </a:cubicBezTo>
                  <a:cubicBezTo>
                    <a:pt x="439987" y="9514"/>
                    <a:pt x="265846" y="-53411"/>
                    <a:pt x="137801" y="51464"/>
                  </a:cubicBezTo>
                  <a:cubicBezTo>
                    <a:pt x="130728" y="57317"/>
                    <a:pt x="123655" y="63171"/>
                    <a:pt x="114631" y="70731"/>
                  </a:cubicBezTo>
                  <a:cubicBezTo>
                    <a:pt x="111460" y="48537"/>
                    <a:pt x="108777" y="28537"/>
                    <a:pt x="106094" y="8050"/>
                  </a:cubicBezTo>
                  <a:lnTo>
                    <a:pt x="0" y="8050"/>
                  </a:lnTo>
                  <a:lnTo>
                    <a:pt x="0" y="489987"/>
                  </a:lnTo>
                  <a:lnTo>
                    <a:pt x="118045" y="489987"/>
                  </a:lnTo>
                  <a:lnTo>
                    <a:pt x="118045" y="468524"/>
                  </a:lnTo>
                  <a:cubicBezTo>
                    <a:pt x="118045" y="393405"/>
                    <a:pt x="117557" y="318529"/>
                    <a:pt x="118045" y="243409"/>
                  </a:cubicBezTo>
                  <a:cubicBezTo>
                    <a:pt x="118533" y="174143"/>
                    <a:pt x="164873" y="117559"/>
                    <a:pt x="224871" y="111462"/>
                  </a:cubicBezTo>
                  <a:cubicBezTo>
                    <a:pt x="302918" y="103413"/>
                    <a:pt x="355843" y="152436"/>
                    <a:pt x="356331" y="233897"/>
                  </a:cubicBezTo>
                  <a:cubicBezTo>
                    <a:pt x="356818" y="312188"/>
                    <a:pt x="356331" y="390234"/>
                    <a:pt x="356331" y="468524"/>
                  </a:cubicBezTo>
                  <a:lnTo>
                    <a:pt x="356331" y="490719"/>
                  </a:lnTo>
                  <a:lnTo>
                    <a:pt x="476571" y="490719"/>
                  </a:lnTo>
                  <a:cubicBezTo>
                    <a:pt x="477059" y="486085"/>
                    <a:pt x="477547" y="483646"/>
                    <a:pt x="477547" y="481451"/>
                  </a:cubicBez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5" name="Vrije vorm: vorm 80">
              <a:extLst>
                <a:ext uri="{FF2B5EF4-FFF2-40B4-BE49-F238E27FC236}">
                  <a16:creationId xmlns:a16="http://schemas.microsoft.com/office/drawing/2014/main" id="{44548140-21C7-870D-5A63-6EEBE8675FEF}"/>
                </a:ext>
              </a:extLst>
            </p:cNvPr>
            <p:cNvSpPr/>
            <p:nvPr/>
          </p:nvSpPr>
          <p:spPr>
            <a:xfrm>
              <a:off x="2870297" y="908489"/>
              <a:ext cx="351147" cy="359807"/>
            </a:xfrm>
            <a:custGeom>
              <a:avLst/>
              <a:gdLst>
                <a:gd name="connsiteX0" fmla="*/ 615104 w 667540"/>
                <a:gd name="connsiteY0" fmla="*/ 89387 h 684003"/>
                <a:gd name="connsiteX1" fmla="*/ 615104 w 667540"/>
                <a:gd name="connsiteY1" fmla="*/ 684004 h 684003"/>
                <a:gd name="connsiteX2" fmla="*/ 667541 w 667540"/>
                <a:gd name="connsiteY2" fmla="*/ 684004 h 684003"/>
                <a:gd name="connsiteX3" fmla="*/ 667541 w 667540"/>
                <a:gd name="connsiteY3" fmla="*/ 365 h 684003"/>
                <a:gd name="connsiteX4" fmla="*/ 619250 w 667540"/>
                <a:gd name="connsiteY4" fmla="*/ 122 h 684003"/>
                <a:gd name="connsiteX5" fmla="*/ 590714 w 667540"/>
                <a:gd name="connsiteY5" fmla="*/ 15487 h 684003"/>
                <a:gd name="connsiteX6" fmla="*/ 412183 w 667540"/>
                <a:gd name="connsiteY6" fmla="*/ 290845 h 684003"/>
                <a:gd name="connsiteX7" fmla="*/ 334624 w 667540"/>
                <a:gd name="connsiteY7" fmla="*/ 409865 h 684003"/>
                <a:gd name="connsiteX8" fmla="*/ 324868 w 667540"/>
                <a:gd name="connsiteY8" fmla="*/ 396451 h 684003"/>
                <a:gd name="connsiteX9" fmla="*/ 73412 w 667540"/>
                <a:gd name="connsiteY9" fmla="*/ 14024 h 684003"/>
                <a:gd name="connsiteX10" fmla="*/ 59267 w 667540"/>
                <a:gd name="connsiteY10" fmla="*/ 1097 h 684003"/>
                <a:gd name="connsiteX11" fmla="*/ 0 w 667540"/>
                <a:gd name="connsiteY11" fmla="*/ 365 h 684003"/>
                <a:gd name="connsiteX12" fmla="*/ 0 w 667540"/>
                <a:gd name="connsiteY12" fmla="*/ 683272 h 684003"/>
                <a:gd name="connsiteX13" fmla="*/ 54145 w 667540"/>
                <a:gd name="connsiteY13" fmla="*/ 683272 h 684003"/>
                <a:gd name="connsiteX14" fmla="*/ 54145 w 667540"/>
                <a:gd name="connsiteY14" fmla="*/ 83778 h 684003"/>
                <a:gd name="connsiteX15" fmla="*/ 64144 w 667540"/>
                <a:gd name="connsiteY15" fmla="*/ 96704 h 684003"/>
                <a:gd name="connsiteX16" fmla="*/ 313893 w 667540"/>
                <a:gd name="connsiteY16" fmla="*/ 475717 h 684003"/>
                <a:gd name="connsiteX17" fmla="*/ 356575 w 667540"/>
                <a:gd name="connsiteY17" fmla="*/ 475229 h 684003"/>
                <a:gd name="connsiteX18" fmla="*/ 537057 w 667540"/>
                <a:gd name="connsiteY18" fmla="*/ 198896 h 684003"/>
                <a:gd name="connsiteX19" fmla="*/ 609494 w 667540"/>
                <a:gd name="connsiteY19" fmla="*/ 88168 h 684003"/>
                <a:gd name="connsiteX20" fmla="*/ 614860 w 667540"/>
                <a:gd name="connsiteY20" fmla="*/ 89631 h 68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7540" h="684003">
                  <a:moveTo>
                    <a:pt x="615104" y="89387"/>
                  </a:moveTo>
                  <a:lnTo>
                    <a:pt x="615104" y="684004"/>
                  </a:lnTo>
                  <a:lnTo>
                    <a:pt x="667541" y="684004"/>
                  </a:lnTo>
                  <a:lnTo>
                    <a:pt x="667541" y="365"/>
                  </a:lnTo>
                  <a:cubicBezTo>
                    <a:pt x="650468" y="365"/>
                    <a:pt x="634859" y="1341"/>
                    <a:pt x="619250" y="122"/>
                  </a:cubicBezTo>
                  <a:cubicBezTo>
                    <a:pt x="605835" y="-854"/>
                    <a:pt x="598031" y="4024"/>
                    <a:pt x="590714" y="15487"/>
                  </a:cubicBezTo>
                  <a:cubicBezTo>
                    <a:pt x="531691" y="107679"/>
                    <a:pt x="471937" y="199140"/>
                    <a:pt x="412183" y="290845"/>
                  </a:cubicBezTo>
                  <a:cubicBezTo>
                    <a:pt x="386818" y="330112"/>
                    <a:pt x="361209" y="369135"/>
                    <a:pt x="334624" y="409865"/>
                  </a:cubicBezTo>
                  <a:cubicBezTo>
                    <a:pt x="330478" y="404256"/>
                    <a:pt x="327307" y="400354"/>
                    <a:pt x="324868" y="396451"/>
                  </a:cubicBezTo>
                  <a:cubicBezTo>
                    <a:pt x="240968" y="268894"/>
                    <a:pt x="157312" y="141337"/>
                    <a:pt x="73412" y="14024"/>
                  </a:cubicBezTo>
                  <a:cubicBezTo>
                    <a:pt x="69998" y="8658"/>
                    <a:pt x="64388" y="1341"/>
                    <a:pt x="59267" y="1097"/>
                  </a:cubicBezTo>
                  <a:cubicBezTo>
                    <a:pt x="39755" y="-366"/>
                    <a:pt x="19999" y="365"/>
                    <a:pt x="0" y="365"/>
                  </a:cubicBezTo>
                  <a:lnTo>
                    <a:pt x="0" y="683272"/>
                  </a:lnTo>
                  <a:lnTo>
                    <a:pt x="54145" y="683272"/>
                  </a:lnTo>
                  <a:lnTo>
                    <a:pt x="54145" y="83778"/>
                  </a:lnTo>
                  <a:cubicBezTo>
                    <a:pt x="59267" y="90363"/>
                    <a:pt x="61949" y="93289"/>
                    <a:pt x="64144" y="96704"/>
                  </a:cubicBezTo>
                  <a:cubicBezTo>
                    <a:pt x="147313" y="223042"/>
                    <a:pt x="230725" y="349379"/>
                    <a:pt x="313893" y="475717"/>
                  </a:cubicBezTo>
                  <a:cubicBezTo>
                    <a:pt x="330478" y="500838"/>
                    <a:pt x="339746" y="500838"/>
                    <a:pt x="356575" y="475229"/>
                  </a:cubicBezTo>
                  <a:cubicBezTo>
                    <a:pt x="416817" y="383037"/>
                    <a:pt x="476815" y="291088"/>
                    <a:pt x="537057" y="198896"/>
                  </a:cubicBezTo>
                  <a:cubicBezTo>
                    <a:pt x="561203" y="162068"/>
                    <a:pt x="585348" y="124996"/>
                    <a:pt x="609494" y="88168"/>
                  </a:cubicBezTo>
                  <a:cubicBezTo>
                    <a:pt x="611201" y="88655"/>
                    <a:pt x="613152" y="89143"/>
                    <a:pt x="614860" y="89631"/>
                  </a:cubicBez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6" name="Vrije vorm: vorm 81">
              <a:extLst>
                <a:ext uri="{FF2B5EF4-FFF2-40B4-BE49-F238E27FC236}">
                  <a16:creationId xmlns:a16="http://schemas.microsoft.com/office/drawing/2014/main" id="{2DD6E575-3171-EC58-AF7B-0FAD0C4C3869}"/>
                </a:ext>
              </a:extLst>
            </p:cNvPr>
            <p:cNvSpPr/>
            <p:nvPr/>
          </p:nvSpPr>
          <p:spPr>
            <a:xfrm>
              <a:off x="1812877" y="1007988"/>
              <a:ext cx="197469" cy="260308"/>
            </a:xfrm>
            <a:custGeom>
              <a:avLst/>
              <a:gdLst>
                <a:gd name="connsiteX0" fmla="*/ 119021 w 375393"/>
                <a:gd name="connsiteY0" fmla="*/ 471926 h 494852"/>
                <a:gd name="connsiteX1" fmla="*/ 119021 w 375393"/>
                <a:gd name="connsiteY1" fmla="*/ 244860 h 494852"/>
                <a:gd name="connsiteX2" fmla="*/ 254139 w 375393"/>
                <a:gd name="connsiteY2" fmla="*/ 120961 h 494852"/>
                <a:gd name="connsiteX3" fmla="*/ 328771 w 375393"/>
                <a:gd name="connsiteY3" fmla="*/ 145594 h 494852"/>
                <a:gd name="connsiteX4" fmla="*/ 374623 w 375393"/>
                <a:gd name="connsiteY4" fmla="*/ 55841 h 494852"/>
                <a:gd name="connsiteX5" fmla="*/ 370964 w 375393"/>
                <a:gd name="connsiteY5" fmla="*/ 39256 h 494852"/>
                <a:gd name="connsiteX6" fmla="*/ 127313 w 375393"/>
                <a:gd name="connsiteY6" fmla="*/ 56085 h 494852"/>
                <a:gd name="connsiteX7" fmla="*/ 119021 w 375393"/>
                <a:gd name="connsiteY7" fmla="*/ 63402 h 494852"/>
                <a:gd name="connsiteX8" fmla="*/ 110241 w 375393"/>
                <a:gd name="connsiteY8" fmla="*/ 13891 h 494852"/>
                <a:gd name="connsiteX9" fmla="*/ 0 w 375393"/>
                <a:gd name="connsiteY9" fmla="*/ 13891 h 494852"/>
                <a:gd name="connsiteX10" fmla="*/ 0 w 375393"/>
                <a:gd name="connsiteY10" fmla="*/ 494852 h 494852"/>
                <a:gd name="connsiteX11" fmla="*/ 118777 w 375393"/>
                <a:gd name="connsiteY11" fmla="*/ 494852 h 494852"/>
                <a:gd name="connsiteX12" fmla="*/ 118777 w 375393"/>
                <a:gd name="connsiteY12" fmla="*/ 471926 h 49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393" h="494852">
                  <a:moveTo>
                    <a:pt x="119021" y="471926"/>
                  </a:moveTo>
                  <a:cubicBezTo>
                    <a:pt x="119021" y="396319"/>
                    <a:pt x="118533" y="320467"/>
                    <a:pt x="119021" y="244860"/>
                  </a:cubicBezTo>
                  <a:cubicBezTo>
                    <a:pt x="119509" y="160228"/>
                    <a:pt x="171214" y="111449"/>
                    <a:pt x="254139" y="120961"/>
                  </a:cubicBezTo>
                  <a:cubicBezTo>
                    <a:pt x="279016" y="123888"/>
                    <a:pt x="302918" y="136814"/>
                    <a:pt x="328771" y="145594"/>
                  </a:cubicBezTo>
                  <a:cubicBezTo>
                    <a:pt x="342917" y="118034"/>
                    <a:pt x="359501" y="87303"/>
                    <a:pt x="374623" y="55841"/>
                  </a:cubicBezTo>
                  <a:cubicBezTo>
                    <a:pt x="376574" y="51695"/>
                    <a:pt x="374623" y="42183"/>
                    <a:pt x="370964" y="39256"/>
                  </a:cubicBezTo>
                  <a:cubicBezTo>
                    <a:pt x="313649" y="-10011"/>
                    <a:pt x="180482" y="-21718"/>
                    <a:pt x="127313" y="56085"/>
                  </a:cubicBezTo>
                  <a:cubicBezTo>
                    <a:pt x="125606" y="58768"/>
                    <a:pt x="122435" y="60475"/>
                    <a:pt x="119021" y="63402"/>
                  </a:cubicBezTo>
                  <a:cubicBezTo>
                    <a:pt x="115850" y="45841"/>
                    <a:pt x="113167" y="29744"/>
                    <a:pt x="110241" y="13891"/>
                  </a:cubicBezTo>
                  <a:lnTo>
                    <a:pt x="0" y="13891"/>
                  </a:lnTo>
                  <a:lnTo>
                    <a:pt x="0" y="494852"/>
                  </a:lnTo>
                  <a:lnTo>
                    <a:pt x="118777" y="494852"/>
                  </a:lnTo>
                  <a:lnTo>
                    <a:pt x="118777" y="471926"/>
                  </a:ln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7" name="Vrije vorm: vorm 82">
              <a:extLst>
                <a:ext uri="{FF2B5EF4-FFF2-40B4-BE49-F238E27FC236}">
                  <a16:creationId xmlns:a16="http://schemas.microsoft.com/office/drawing/2014/main" id="{A7B8F05A-8751-5D6F-E2DC-9DD5452C2277}"/>
                </a:ext>
              </a:extLst>
            </p:cNvPr>
            <p:cNvSpPr/>
            <p:nvPr/>
          </p:nvSpPr>
          <p:spPr>
            <a:xfrm>
              <a:off x="3592320" y="1001049"/>
              <a:ext cx="264276" cy="271915"/>
            </a:xfrm>
            <a:custGeom>
              <a:avLst/>
              <a:gdLst>
                <a:gd name="connsiteX0" fmla="*/ 501993 w 502396"/>
                <a:gd name="connsiteY0" fmla="*/ 232687 h 516917"/>
                <a:gd name="connsiteX1" fmla="*/ 431751 w 502396"/>
                <a:gd name="connsiteY1" fmla="*/ 64887 h 516917"/>
                <a:gd name="connsiteX2" fmla="*/ 161272 w 502396"/>
                <a:gd name="connsiteY2" fmla="*/ 19523 h 516917"/>
                <a:gd name="connsiteX3" fmla="*/ 2008 w 502396"/>
                <a:gd name="connsiteY3" fmla="*/ 230248 h 516917"/>
                <a:gd name="connsiteX4" fmla="*/ 77615 w 502396"/>
                <a:gd name="connsiteY4" fmla="*/ 450485 h 516917"/>
                <a:gd name="connsiteX5" fmla="*/ 392972 w 502396"/>
                <a:gd name="connsiteY5" fmla="*/ 482924 h 516917"/>
                <a:gd name="connsiteX6" fmla="*/ 469311 w 502396"/>
                <a:gd name="connsiteY6" fmla="*/ 419755 h 516917"/>
                <a:gd name="connsiteX7" fmla="*/ 433946 w 502396"/>
                <a:gd name="connsiteY7" fmla="*/ 391463 h 516917"/>
                <a:gd name="connsiteX8" fmla="*/ 168344 w 502396"/>
                <a:gd name="connsiteY8" fmla="*/ 449998 h 516917"/>
                <a:gd name="connsiteX9" fmla="*/ 53470 w 502396"/>
                <a:gd name="connsiteY9" fmla="*/ 282686 h 516917"/>
                <a:gd name="connsiteX10" fmla="*/ 502237 w 502396"/>
                <a:gd name="connsiteY10" fmla="*/ 282686 h 516917"/>
                <a:gd name="connsiteX11" fmla="*/ 501993 w 502396"/>
                <a:gd name="connsiteY11" fmla="*/ 232687 h 516917"/>
                <a:gd name="connsiteX12" fmla="*/ 52250 w 502396"/>
                <a:gd name="connsiteY12" fmla="*/ 237321 h 516917"/>
                <a:gd name="connsiteX13" fmla="*/ 381265 w 502396"/>
                <a:gd name="connsiteY13" fmla="*/ 84155 h 516917"/>
                <a:gd name="connsiteX14" fmla="*/ 454677 w 502396"/>
                <a:gd name="connsiteY14" fmla="*/ 237321 h 516917"/>
                <a:gd name="connsiteX15" fmla="*/ 52250 w 502396"/>
                <a:gd name="connsiteY15" fmla="*/ 237321 h 5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396" h="516917">
                  <a:moveTo>
                    <a:pt x="501993" y="232687"/>
                  </a:moveTo>
                  <a:cubicBezTo>
                    <a:pt x="500042" y="167811"/>
                    <a:pt x="482481" y="108301"/>
                    <a:pt x="431751" y="64887"/>
                  </a:cubicBezTo>
                  <a:cubicBezTo>
                    <a:pt x="351510" y="-4135"/>
                    <a:pt x="258098" y="-16086"/>
                    <a:pt x="161272" y="19523"/>
                  </a:cubicBezTo>
                  <a:cubicBezTo>
                    <a:pt x="64933" y="54644"/>
                    <a:pt x="12983" y="128788"/>
                    <a:pt x="2008" y="230248"/>
                  </a:cubicBezTo>
                  <a:cubicBezTo>
                    <a:pt x="-7016" y="314636"/>
                    <a:pt x="13715" y="390975"/>
                    <a:pt x="77615" y="450485"/>
                  </a:cubicBezTo>
                  <a:cubicBezTo>
                    <a:pt x="158101" y="525361"/>
                    <a:pt x="289073" y="538044"/>
                    <a:pt x="392972" y="482924"/>
                  </a:cubicBezTo>
                  <a:cubicBezTo>
                    <a:pt x="422483" y="467314"/>
                    <a:pt x="448580" y="447803"/>
                    <a:pt x="469311" y="419755"/>
                  </a:cubicBezTo>
                  <a:cubicBezTo>
                    <a:pt x="456872" y="409511"/>
                    <a:pt x="445165" y="400487"/>
                    <a:pt x="433946" y="391463"/>
                  </a:cubicBezTo>
                  <a:cubicBezTo>
                    <a:pt x="376143" y="460485"/>
                    <a:pt x="253220" y="487070"/>
                    <a:pt x="168344" y="449998"/>
                  </a:cubicBezTo>
                  <a:cubicBezTo>
                    <a:pt x="100786" y="420486"/>
                    <a:pt x="51275" y="349757"/>
                    <a:pt x="53470" y="282686"/>
                  </a:cubicBezTo>
                  <a:lnTo>
                    <a:pt x="502237" y="282686"/>
                  </a:lnTo>
                  <a:cubicBezTo>
                    <a:pt x="502237" y="264881"/>
                    <a:pt x="502725" y="248784"/>
                    <a:pt x="501993" y="232687"/>
                  </a:cubicBezTo>
                  <a:close/>
                  <a:moveTo>
                    <a:pt x="52250" y="237321"/>
                  </a:moveTo>
                  <a:cubicBezTo>
                    <a:pt x="73469" y="40742"/>
                    <a:pt x="273951" y="10986"/>
                    <a:pt x="381265" y="84155"/>
                  </a:cubicBezTo>
                  <a:cubicBezTo>
                    <a:pt x="433946" y="120251"/>
                    <a:pt x="453458" y="173908"/>
                    <a:pt x="454677" y="237321"/>
                  </a:cubicBezTo>
                  <a:lnTo>
                    <a:pt x="52250" y="237321"/>
                  </a:ln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8" name="Vrije vorm: vorm 83">
              <a:extLst>
                <a:ext uri="{FF2B5EF4-FFF2-40B4-BE49-F238E27FC236}">
                  <a16:creationId xmlns:a16="http://schemas.microsoft.com/office/drawing/2014/main" id="{E7D78530-EC2B-4145-21C5-0816F74F48AD}"/>
                </a:ext>
              </a:extLst>
            </p:cNvPr>
            <p:cNvSpPr/>
            <p:nvPr/>
          </p:nvSpPr>
          <p:spPr>
            <a:xfrm>
              <a:off x="3330753" y="1000890"/>
              <a:ext cx="236835" cy="267406"/>
            </a:xfrm>
            <a:custGeom>
              <a:avLst/>
              <a:gdLst>
                <a:gd name="connsiteX0" fmla="*/ 48291 w 450230"/>
                <a:gd name="connsiteY0" fmla="*/ 489811 h 508346"/>
                <a:gd name="connsiteX1" fmla="*/ 49267 w 450230"/>
                <a:gd name="connsiteY1" fmla="*/ 219575 h 508346"/>
                <a:gd name="connsiteX2" fmla="*/ 199750 w 450230"/>
                <a:gd name="connsiteY2" fmla="*/ 52507 h 508346"/>
                <a:gd name="connsiteX3" fmla="*/ 398769 w 450230"/>
                <a:gd name="connsiteY3" fmla="*/ 213478 h 508346"/>
                <a:gd name="connsiteX4" fmla="*/ 400232 w 450230"/>
                <a:gd name="connsiteY4" fmla="*/ 485665 h 508346"/>
                <a:gd name="connsiteX5" fmla="*/ 400232 w 450230"/>
                <a:gd name="connsiteY5" fmla="*/ 508103 h 508346"/>
                <a:gd name="connsiteX6" fmla="*/ 450231 w 450230"/>
                <a:gd name="connsiteY6" fmla="*/ 508103 h 508346"/>
                <a:gd name="connsiteX7" fmla="*/ 450231 w 450230"/>
                <a:gd name="connsiteY7" fmla="*/ 486640 h 508346"/>
                <a:gd name="connsiteX8" fmla="*/ 450231 w 450230"/>
                <a:gd name="connsiteY8" fmla="*/ 261281 h 508346"/>
                <a:gd name="connsiteX9" fmla="*/ 447548 w 450230"/>
                <a:gd name="connsiteY9" fmla="*/ 186405 h 508346"/>
                <a:gd name="connsiteX10" fmla="*/ 309991 w 450230"/>
                <a:gd name="connsiteY10" fmla="*/ 14215 h 508346"/>
                <a:gd name="connsiteX11" fmla="*/ 70486 w 450230"/>
                <a:gd name="connsiteY11" fmla="*/ 65189 h 508346"/>
                <a:gd name="connsiteX12" fmla="*/ 47559 w 450230"/>
                <a:gd name="connsiteY12" fmla="*/ 93969 h 508346"/>
                <a:gd name="connsiteX13" fmla="*/ 47559 w 450230"/>
                <a:gd name="connsiteY13" fmla="*/ 10557 h 508346"/>
                <a:gd name="connsiteX14" fmla="*/ 0 w 450230"/>
                <a:gd name="connsiteY14" fmla="*/ 10557 h 508346"/>
                <a:gd name="connsiteX15" fmla="*/ 0 w 450230"/>
                <a:gd name="connsiteY15" fmla="*/ 508347 h 508346"/>
                <a:gd name="connsiteX16" fmla="*/ 48779 w 450230"/>
                <a:gd name="connsiteY16" fmla="*/ 508347 h 508346"/>
                <a:gd name="connsiteX17" fmla="*/ 48779 w 450230"/>
                <a:gd name="connsiteY17" fmla="*/ 489567 h 50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230" h="508346">
                  <a:moveTo>
                    <a:pt x="48291" y="489811"/>
                  </a:moveTo>
                  <a:cubicBezTo>
                    <a:pt x="48291" y="399813"/>
                    <a:pt x="47072" y="309572"/>
                    <a:pt x="49267" y="219575"/>
                  </a:cubicBezTo>
                  <a:cubicBezTo>
                    <a:pt x="51462" y="131041"/>
                    <a:pt x="111948" y="63482"/>
                    <a:pt x="199750" y="52507"/>
                  </a:cubicBezTo>
                  <a:cubicBezTo>
                    <a:pt x="303649" y="39580"/>
                    <a:pt x="397061" y="91286"/>
                    <a:pt x="398769" y="213478"/>
                  </a:cubicBezTo>
                  <a:cubicBezTo>
                    <a:pt x="399988" y="304207"/>
                    <a:pt x="399744" y="394936"/>
                    <a:pt x="400232" y="485665"/>
                  </a:cubicBezTo>
                  <a:cubicBezTo>
                    <a:pt x="400232" y="492981"/>
                    <a:pt x="400232" y="500298"/>
                    <a:pt x="400232" y="508103"/>
                  </a:cubicBezTo>
                  <a:lnTo>
                    <a:pt x="450231" y="508103"/>
                  </a:lnTo>
                  <a:lnTo>
                    <a:pt x="450231" y="486640"/>
                  </a:lnTo>
                  <a:cubicBezTo>
                    <a:pt x="450231" y="411520"/>
                    <a:pt x="450231" y="336401"/>
                    <a:pt x="450231" y="261281"/>
                  </a:cubicBezTo>
                  <a:cubicBezTo>
                    <a:pt x="450231" y="236404"/>
                    <a:pt x="450231" y="211039"/>
                    <a:pt x="447548" y="186405"/>
                  </a:cubicBezTo>
                  <a:cubicBezTo>
                    <a:pt x="437548" y="100798"/>
                    <a:pt x="392915" y="39824"/>
                    <a:pt x="309991" y="14215"/>
                  </a:cubicBezTo>
                  <a:cubicBezTo>
                    <a:pt x="222188" y="-12613"/>
                    <a:pt x="139020" y="-4565"/>
                    <a:pt x="70486" y="65189"/>
                  </a:cubicBezTo>
                  <a:cubicBezTo>
                    <a:pt x="63413" y="72506"/>
                    <a:pt x="57559" y="81286"/>
                    <a:pt x="47559" y="93969"/>
                  </a:cubicBezTo>
                  <a:lnTo>
                    <a:pt x="47559" y="10557"/>
                  </a:lnTo>
                  <a:lnTo>
                    <a:pt x="0" y="10557"/>
                  </a:lnTo>
                  <a:lnTo>
                    <a:pt x="0" y="508347"/>
                  </a:lnTo>
                  <a:lnTo>
                    <a:pt x="48779" y="508347"/>
                  </a:lnTo>
                  <a:cubicBezTo>
                    <a:pt x="48779" y="500786"/>
                    <a:pt x="48779" y="495177"/>
                    <a:pt x="48779" y="489567"/>
                  </a:cubicBez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49" name="Vrije vorm: vorm 84">
              <a:extLst>
                <a:ext uri="{FF2B5EF4-FFF2-40B4-BE49-F238E27FC236}">
                  <a16:creationId xmlns:a16="http://schemas.microsoft.com/office/drawing/2014/main" id="{102C6088-4D4B-B973-D013-0E2C5E09E095}"/>
                </a:ext>
              </a:extLst>
            </p:cNvPr>
            <p:cNvSpPr/>
            <p:nvPr/>
          </p:nvSpPr>
          <p:spPr>
            <a:xfrm>
              <a:off x="3882813" y="1002955"/>
              <a:ext cx="139971" cy="265341"/>
            </a:xfrm>
            <a:custGeom>
              <a:avLst/>
              <a:gdLst>
                <a:gd name="connsiteX0" fmla="*/ 50242 w 266089"/>
                <a:gd name="connsiteY0" fmla="*/ 483202 h 504420"/>
                <a:gd name="connsiteX1" fmla="*/ 50242 w 266089"/>
                <a:gd name="connsiteY1" fmla="*/ 212966 h 504420"/>
                <a:gd name="connsiteX2" fmla="*/ 142679 w 266089"/>
                <a:gd name="connsiteY2" fmla="*/ 65653 h 504420"/>
                <a:gd name="connsiteX3" fmla="*/ 244139 w 266089"/>
                <a:gd name="connsiteY3" fmla="*/ 51263 h 504420"/>
                <a:gd name="connsiteX4" fmla="*/ 266090 w 266089"/>
                <a:gd name="connsiteY4" fmla="*/ 8826 h 504420"/>
                <a:gd name="connsiteX5" fmla="*/ 47316 w 266089"/>
                <a:gd name="connsiteY5" fmla="*/ 87604 h 504420"/>
                <a:gd name="connsiteX6" fmla="*/ 47316 w 266089"/>
                <a:gd name="connsiteY6" fmla="*/ 7362 h 504420"/>
                <a:gd name="connsiteX7" fmla="*/ 0 w 266089"/>
                <a:gd name="connsiteY7" fmla="*/ 7362 h 504420"/>
                <a:gd name="connsiteX8" fmla="*/ 0 w 266089"/>
                <a:gd name="connsiteY8" fmla="*/ 504421 h 504420"/>
                <a:gd name="connsiteX9" fmla="*/ 49754 w 266089"/>
                <a:gd name="connsiteY9" fmla="*/ 504421 h 504420"/>
                <a:gd name="connsiteX10" fmla="*/ 49754 w 266089"/>
                <a:gd name="connsiteY10" fmla="*/ 483202 h 50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089" h="504420">
                  <a:moveTo>
                    <a:pt x="50242" y="483202"/>
                  </a:moveTo>
                  <a:cubicBezTo>
                    <a:pt x="50242" y="393205"/>
                    <a:pt x="49511" y="302963"/>
                    <a:pt x="50242" y="212966"/>
                  </a:cubicBezTo>
                  <a:cubicBezTo>
                    <a:pt x="50974" y="145651"/>
                    <a:pt x="83412" y="96628"/>
                    <a:pt x="142679" y="65653"/>
                  </a:cubicBezTo>
                  <a:cubicBezTo>
                    <a:pt x="174629" y="48824"/>
                    <a:pt x="209262" y="45898"/>
                    <a:pt x="244139" y="51263"/>
                  </a:cubicBezTo>
                  <a:cubicBezTo>
                    <a:pt x="251944" y="36386"/>
                    <a:pt x="258773" y="22728"/>
                    <a:pt x="266090" y="8826"/>
                  </a:cubicBezTo>
                  <a:cubicBezTo>
                    <a:pt x="189019" y="-15320"/>
                    <a:pt x="119021" y="9801"/>
                    <a:pt x="47316" y="87604"/>
                  </a:cubicBezTo>
                  <a:lnTo>
                    <a:pt x="47316" y="7362"/>
                  </a:lnTo>
                  <a:lnTo>
                    <a:pt x="0" y="7362"/>
                  </a:lnTo>
                  <a:lnTo>
                    <a:pt x="0" y="504421"/>
                  </a:lnTo>
                  <a:lnTo>
                    <a:pt x="49754" y="504421"/>
                  </a:lnTo>
                  <a:lnTo>
                    <a:pt x="49754" y="483202"/>
                  </a:lnTo>
                  <a:close/>
                </a:path>
              </a:pathLst>
            </a:custGeom>
            <a:grpFill/>
            <a:ln w="24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b="0" i="0" noProof="0">
                <a:latin typeface="Arial" panose="020B0604020202020204" pitchFamily="34" charset="0"/>
              </a:endParaRPr>
            </a:p>
          </p:txBody>
        </p: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737AD999-F1B8-8124-D75F-91908E296FF8}"/>
                </a:ext>
              </a:extLst>
            </p:cNvPr>
            <p:cNvGrpSpPr/>
            <p:nvPr/>
          </p:nvGrpSpPr>
          <p:grpSpPr>
            <a:xfrm>
              <a:off x="3255442" y="907007"/>
              <a:ext cx="42088" cy="361417"/>
              <a:chOff x="7770760" y="3078319"/>
              <a:chExt cx="80011" cy="687064"/>
            </a:xfrm>
            <a:grpFill/>
          </p:grpSpPr>
          <p:sp>
            <p:nvSpPr>
              <p:cNvPr id="52" name="Vrije vorm: vorm 86">
                <a:extLst>
                  <a:ext uri="{FF2B5EF4-FFF2-40B4-BE49-F238E27FC236}">
                    <a16:creationId xmlns:a16="http://schemas.microsoft.com/office/drawing/2014/main" id="{22EA6F02-AC93-33B0-40AA-94BA405FCAE3}"/>
                  </a:ext>
                </a:extLst>
              </p:cNvPr>
              <p:cNvSpPr/>
              <p:nvPr/>
            </p:nvSpPr>
            <p:spPr>
              <a:xfrm>
                <a:off x="7785884" y="3266374"/>
                <a:ext cx="48291" cy="499009"/>
              </a:xfrm>
              <a:custGeom>
                <a:avLst/>
                <a:gdLst>
                  <a:gd name="connsiteX0" fmla="*/ 48291 w 48291"/>
                  <a:gd name="connsiteY0" fmla="*/ 0 h 499009"/>
                  <a:gd name="connsiteX1" fmla="*/ 0 w 48291"/>
                  <a:gd name="connsiteY1" fmla="*/ 0 h 499009"/>
                  <a:gd name="connsiteX2" fmla="*/ 0 w 48291"/>
                  <a:gd name="connsiteY2" fmla="*/ 499010 h 499009"/>
                  <a:gd name="connsiteX3" fmla="*/ 48291 w 48291"/>
                  <a:gd name="connsiteY3" fmla="*/ 499010 h 499009"/>
                  <a:gd name="connsiteX4" fmla="*/ 48291 w 48291"/>
                  <a:gd name="connsiteY4" fmla="*/ 0 h 49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" h="499009">
                    <a:moveTo>
                      <a:pt x="48291" y="0"/>
                    </a:moveTo>
                    <a:lnTo>
                      <a:pt x="0" y="0"/>
                    </a:lnTo>
                    <a:lnTo>
                      <a:pt x="0" y="499010"/>
                    </a:lnTo>
                    <a:lnTo>
                      <a:pt x="48291" y="499010"/>
                    </a:lnTo>
                    <a:lnTo>
                      <a:pt x="48291" y="0"/>
                    </a:lnTo>
                    <a:close/>
                  </a:path>
                </a:pathLst>
              </a:custGeom>
              <a:grpFill/>
              <a:ln w="24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0" i="0" noProof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Vrije vorm: vorm 87">
                <a:extLst>
                  <a:ext uri="{FF2B5EF4-FFF2-40B4-BE49-F238E27FC236}">
                    <a16:creationId xmlns:a16="http://schemas.microsoft.com/office/drawing/2014/main" id="{027356D3-5AA1-79AB-4380-3C9A0513E263}"/>
                  </a:ext>
                </a:extLst>
              </p:cNvPr>
              <p:cNvSpPr/>
              <p:nvPr/>
            </p:nvSpPr>
            <p:spPr>
              <a:xfrm>
                <a:off x="7770760" y="3078319"/>
                <a:ext cx="80011" cy="79532"/>
              </a:xfrm>
              <a:custGeom>
                <a:avLst/>
                <a:gdLst>
                  <a:gd name="connsiteX0" fmla="*/ 40977 w 80011"/>
                  <a:gd name="connsiteY0" fmla="*/ 11 h 79532"/>
                  <a:gd name="connsiteX1" fmla="*/ 3 w 80011"/>
                  <a:gd name="connsiteY1" fmla="*/ 38791 h 79532"/>
                  <a:gd name="connsiteX2" fmla="*/ 38782 w 80011"/>
                  <a:gd name="connsiteY2" fmla="*/ 79521 h 79532"/>
                  <a:gd name="connsiteX3" fmla="*/ 80001 w 80011"/>
                  <a:gd name="connsiteY3" fmla="*/ 40986 h 79532"/>
                  <a:gd name="connsiteX4" fmla="*/ 40977 w 80011"/>
                  <a:gd name="connsiteY4" fmla="*/ 255 h 7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1" h="79532">
                    <a:moveTo>
                      <a:pt x="40977" y="11"/>
                    </a:moveTo>
                    <a:cubicBezTo>
                      <a:pt x="16588" y="-477"/>
                      <a:pt x="490" y="14889"/>
                      <a:pt x="3" y="38791"/>
                    </a:cubicBezTo>
                    <a:cubicBezTo>
                      <a:pt x="-241" y="63424"/>
                      <a:pt x="14636" y="79033"/>
                      <a:pt x="38782" y="79521"/>
                    </a:cubicBezTo>
                    <a:cubicBezTo>
                      <a:pt x="62684" y="80009"/>
                      <a:pt x="79513" y="64156"/>
                      <a:pt x="80001" y="40986"/>
                    </a:cubicBezTo>
                    <a:cubicBezTo>
                      <a:pt x="80488" y="17084"/>
                      <a:pt x="64635" y="743"/>
                      <a:pt x="40977" y="255"/>
                    </a:cubicBezTo>
                    <a:close/>
                  </a:path>
                </a:pathLst>
              </a:custGeom>
              <a:grpFill/>
              <a:ln w="243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0" i="0" noProof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FBFBC6C-515A-F222-CDA1-140E52F716C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26767" y="725430"/>
              <a:ext cx="732093" cy="732093"/>
            </a:xfrm>
            <a:prstGeom prst="rect">
              <a:avLst/>
            </a:prstGeom>
          </p:spPr>
        </p:pic>
      </p:grpSp>
      <p:sp>
        <p:nvSpPr>
          <p:cNvPr id="61" name="Tijdelijke aanduiding voor afbeelding 16">
            <a:extLst>
              <a:ext uri="{FF2B5EF4-FFF2-40B4-BE49-F238E27FC236}">
                <a16:creationId xmlns:a16="http://schemas.microsoft.com/office/drawing/2014/main" id="{37057323-AC87-89D2-500B-6BB78979C57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226681" y="546497"/>
            <a:ext cx="4050507" cy="40505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on the icon below to add an image</a:t>
            </a:r>
          </a:p>
        </p:txBody>
      </p:sp>
      <p:sp>
        <p:nvSpPr>
          <p:cNvPr id="63" name="Titel 62">
            <a:extLst>
              <a:ext uri="{FF2B5EF4-FFF2-40B4-BE49-F238E27FC236}">
                <a16:creationId xmlns:a16="http://schemas.microsoft.com/office/drawing/2014/main" id="{CBA10454-2A9B-6715-5666-848F5FA50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498" y="546498"/>
            <a:ext cx="3429454" cy="1011046"/>
          </a:xfrm>
        </p:spPr>
        <p:txBody>
          <a:bodyPr>
            <a:spAutoFit/>
          </a:bodyPr>
          <a:lstStyle>
            <a:lvl1pPr algn="l">
              <a:defRPr sz="3600" b="1" i="0" cap="none" baseline="0">
                <a:solidFill>
                  <a:schemeClr val="bg1"/>
                </a:solidFill>
                <a:latin typeface="DM Sans 14pt Black" pitchFamily="2" charset="77"/>
                <a:cs typeface="Poppins" pitchFamily="2" charset="77"/>
              </a:defRPr>
            </a:lvl1pPr>
          </a:lstStyle>
          <a:p>
            <a:r>
              <a:rPr lang="en-US" noProof="0"/>
              <a:t>Place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82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0.02152 L 0 4.0740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1991 L 3.75E-6 4.07407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9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4.16667E-7 2.59259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1.875E-6 0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1" grpId="0" animBg="1"/>
      <p:bldP spid="61" grpId="1" animBg="1"/>
      <p:bldP spid="63" grpId="0" rev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AA2A9-52F4-4F7D-8523-63C6A6561FD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562817" y="5240473"/>
            <a:ext cx="631584" cy="92333"/>
          </a:xfrm>
        </p:spPr>
        <p:txBody>
          <a:bodyPr/>
          <a:lstStyle/>
          <a:p>
            <a:fld id="{768F7823-8351-1349-99AB-3F40C90B724C}" type="datetime4">
              <a:rPr lang="en-US" noProof="0" smtClean="0"/>
              <a:t>May 6, 2026</a:t>
            </a:fld>
            <a:endParaRPr lang="en-US" noProof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7C32B2A-67AA-E6D6-AE57-0F98725B06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728" y="1194198"/>
            <a:ext cx="7730728" cy="340280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Bullet</a:t>
            </a:r>
          </a:p>
          <a:p>
            <a:pPr lvl="1"/>
            <a:r>
              <a:rPr lang="en-US" noProof="0"/>
              <a:t>Sub-bullet #1</a:t>
            </a:r>
          </a:p>
          <a:p>
            <a:pPr lvl="2"/>
            <a:r>
              <a:rPr lang="en-US" noProof="0"/>
              <a:t>Sub-bullet #2</a:t>
            </a:r>
          </a:p>
          <a:p>
            <a:pPr lvl="3"/>
            <a:r>
              <a:rPr lang="en-US" noProof="0"/>
              <a:t>Plain text</a:t>
            </a:r>
          </a:p>
          <a:p>
            <a:pPr lvl="4"/>
            <a:r>
              <a:rPr lang="en-US" noProof="0"/>
              <a:t>Subtitle #1</a:t>
            </a:r>
          </a:p>
          <a:p>
            <a:pPr lvl="5"/>
            <a:r>
              <a:rPr lang="en-US" noProof="0"/>
              <a:t>Subtitle #2</a:t>
            </a:r>
          </a:p>
          <a:p>
            <a:pPr lvl="6"/>
            <a:r>
              <a:rPr lang="en-US" noProof="0"/>
              <a:t>Numeric bullet</a:t>
            </a:r>
          </a:p>
          <a:p>
            <a:pPr lvl="7"/>
            <a:r>
              <a:rPr lang="en-US" noProof="0"/>
              <a:t>Alphabetic bullet</a:t>
            </a:r>
          </a:p>
          <a:p>
            <a:pPr lvl="8"/>
            <a:r>
              <a:rPr lang="en-US" noProof="0"/>
              <a:t>Source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4BC641-F8AC-2E8A-E197-B89EB47F4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Place your title here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6B33F7B-F6E0-3ECE-371E-4BFE37C9C723}"/>
              </a:ext>
            </a:extLst>
          </p:cNvPr>
          <p:cNvSpPr/>
          <p:nvPr userDrawn="1"/>
        </p:nvSpPr>
        <p:spPr>
          <a:xfrm>
            <a:off x="0" y="0"/>
            <a:ext cx="33218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noProof="0">
              <a:latin typeface="Arial" panose="020B0604020202020204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67C8C4-846D-4731-B087-4005C798F9A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© TrendMiner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90ADF-91B8-4E79-82C1-A3A57F190D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843DB9-9987-4157-AB9C-CEA8D7D910B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!!BEELDMERK">
            <a:extLst>
              <a:ext uri="{FF2B5EF4-FFF2-40B4-BE49-F238E27FC236}">
                <a16:creationId xmlns:a16="http://schemas.microsoft.com/office/drawing/2014/main" id="{3F204070-2999-478A-E078-1823E62868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27" y="177883"/>
            <a:ext cx="190731" cy="1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CD7D95D7-6055-94C9-09F2-B72BA457BA84}"/>
              </a:ext>
            </a:extLst>
          </p:cNvPr>
          <p:cNvGrpSpPr/>
          <p:nvPr userDrawn="1"/>
        </p:nvGrpSpPr>
        <p:grpSpPr>
          <a:xfrm>
            <a:off x="3670" y="4266260"/>
            <a:ext cx="668052" cy="668474"/>
            <a:chOff x="6737230" y="8574657"/>
            <a:chExt cx="1422460" cy="1423359"/>
          </a:xfrm>
          <a:solidFill>
            <a:schemeClr val="accent3"/>
          </a:solidFill>
        </p:grpSpPr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42B12E9D-193F-3CC1-A243-3819CE417781}"/>
                </a:ext>
              </a:extLst>
            </p:cNvPr>
            <p:cNvSpPr/>
            <p:nvPr/>
          </p:nvSpPr>
          <p:spPr>
            <a:xfrm>
              <a:off x="6737230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2E20F098-F535-7CF7-4748-BA505632E802}"/>
                </a:ext>
              </a:extLst>
            </p:cNvPr>
            <p:cNvSpPr/>
            <p:nvPr/>
          </p:nvSpPr>
          <p:spPr>
            <a:xfrm>
              <a:off x="7185504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34917ED3-5632-1762-8FEA-5A260C565DF9}"/>
                </a:ext>
              </a:extLst>
            </p:cNvPr>
            <p:cNvSpPr/>
            <p:nvPr/>
          </p:nvSpPr>
          <p:spPr>
            <a:xfrm>
              <a:off x="7633778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CE818C77-158D-FEF5-CD1C-AA95D65F3DFB}"/>
                </a:ext>
              </a:extLst>
            </p:cNvPr>
            <p:cNvSpPr/>
            <p:nvPr/>
          </p:nvSpPr>
          <p:spPr>
            <a:xfrm>
              <a:off x="6737230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8A60EB3A-E0DD-A21B-DAD1-9C0FE3D69C34}"/>
                </a:ext>
              </a:extLst>
            </p:cNvPr>
            <p:cNvSpPr/>
            <p:nvPr/>
          </p:nvSpPr>
          <p:spPr>
            <a:xfrm>
              <a:off x="7185504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9F7E904F-B372-CF94-82E7-A146F1E90A94}"/>
                </a:ext>
              </a:extLst>
            </p:cNvPr>
            <p:cNvSpPr/>
            <p:nvPr/>
          </p:nvSpPr>
          <p:spPr>
            <a:xfrm>
              <a:off x="7633778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7CA483BA-D431-37D1-300B-7C06BAFABF79}"/>
                </a:ext>
              </a:extLst>
            </p:cNvPr>
            <p:cNvSpPr/>
            <p:nvPr/>
          </p:nvSpPr>
          <p:spPr>
            <a:xfrm>
              <a:off x="6737230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C9C105D5-AD9A-7F7B-7778-E70B6933154A}"/>
                </a:ext>
              </a:extLst>
            </p:cNvPr>
            <p:cNvSpPr/>
            <p:nvPr/>
          </p:nvSpPr>
          <p:spPr>
            <a:xfrm>
              <a:off x="7185504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49B7252E-F372-0151-C449-1C13EE101183}"/>
                </a:ext>
              </a:extLst>
            </p:cNvPr>
            <p:cNvSpPr/>
            <p:nvPr/>
          </p:nvSpPr>
          <p:spPr>
            <a:xfrm>
              <a:off x="7633778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BAFC6B5D-72D3-9A12-C0E9-83B046AB1040}"/>
                </a:ext>
              </a:extLst>
            </p:cNvPr>
            <p:cNvSpPr/>
            <p:nvPr/>
          </p:nvSpPr>
          <p:spPr>
            <a:xfrm>
              <a:off x="6737230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2C934488-0D44-58AA-C22C-3E3CB42DF364}"/>
                </a:ext>
              </a:extLst>
            </p:cNvPr>
            <p:cNvSpPr/>
            <p:nvPr/>
          </p:nvSpPr>
          <p:spPr>
            <a:xfrm>
              <a:off x="7185504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2D7926F-6A2B-681F-A492-A40B62B9408E}"/>
                </a:ext>
              </a:extLst>
            </p:cNvPr>
            <p:cNvSpPr/>
            <p:nvPr/>
          </p:nvSpPr>
          <p:spPr>
            <a:xfrm>
              <a:off x="7633778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C77262CC-A7B8-C4E4-7730-607BB7E51485}"/>
                </a:ext>
              </a:extLst>
            </p:cNvPr>
            <p:cNvSpPr/>
            <p:nvPr/>
          </p:nvSpPr>
          <p:spPr>
            <a:xfrm>
              <a:off x="8082053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A62AFEB6-2E8C-1B97-C47F-7ECF8C4C6C71}"/>
                </a:ext>
              </a:extLst>
            </p:cNvPr>
            <p:cNvSpPr/>
            <p:nvPr/>
          </p:nvSpPr>
          <p:spPr>
            <a:xfrm>
              <a:off x="8082053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A66D0BFE-3EFE-F19F-DD50-9A136EE3A9C5}"/>
                </a:ext>
              </a:extLst>
            </p:cNvPr>
            <p:cNvSpPr/>
            <p:nvPr/>
          </p:nvSpPr>
          <p:spPr>
            <a:xfrm>
              <a:off x="8082053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81CC0301-5661-549B-49D8-FE44CBD67E41}"/>
                </a:ext>
              </a:extLst>
            </p:cNvPr>
            <p:cNvSpPr/>
            <p:nvPr/>
          </p:nvSpPr>
          <p:spPr>
            <a:xfrm>
              <a:off x="8082053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231538DA-3749-4CC1-F390-020CE9DAE77B}"/>
              </a:ext>
            </a:extLst>
          </p:cNvPr>
          <p:cNvSpPr/>
          <p:nvPr userDrawn="1"/>
        </p:nvSpPr>
        <p:spPr>
          <a:xfrm>
            <a:off x="0" y="0"/>
            <a:ext cx="33218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noProof="0">
              <a:latin typeface="Arial" panose="020B060402020202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562817" y="5240473"/>
            <a:ext cx="631584" cy="92333"/>
          </a:xfrm>
        </p:spPr>
        <p:txBody>
          <a:bodyPr/>
          <a:lstStyle/>
          <a:p>
            <a:fld id="{85DD97C8-1892-6A4D-B12E-C41F018BEB42}" type="datetime4">
              <a:rPr lang="en-US" noProof="0" smtClean="0"/>
              <a:t>May 6, 2026</a:t>
            </a:fld>
            <a:endParaRPr lang="en-US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E62481-B77E-4A1D-9E60-6B5A09612E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TrendMiner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29CCAA29-08E2-3CEE-FAEE-85131D32D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727" y="1194198"/>
            <a:ext cx="7737251" cy="3402806"/>
          </a:xfrm>
        </p:spPr>
        <p:txBody>
          <a:bodyPr/>
          <a:lstStyle/>
          <a:p>
            <a:pPr lvl="0"/>
            <a:r>
              <a:rPr lang="en-US" noProof="0"/>
              <a:t>Bullet</a:t>
            </a:r>
          </a:p>
          <a:p>
            <a:pPr lvl="1"/>
            <a:r>
              <a:rPr lang="en-US" noProof="0"/>
              <a:t>Sub-bullet #1</a:t>
            </a:r>
          </a:p>
          <a:p>
            <a:pPr lvl="2"/>
            <a:r>
              <a:rPr lang="en-US" noProof="0"/>
              <a:t>Sub-bullet #2</a:t>
            </a:r>
          </a:p>
          <a:p>
            <a:pPr lvl="3"/>
            <a:r>
              <a:rPr lang="en-US" noProof="0"/>
              <a:t>Plain text</a:t>
            </a:r>
          </a:p>
          <a:p>
            <a:pPr lvl="4"/>
            <a:r>
              <a:rPr lang="en-US" noProof="0"/>
              <a:t>Subtitle #1</a:t>
            </a:r>
          </a:p>
          <a:p>
            <a:pPr lvl="5"/>
            <a:r>
              <a:rPr lang="en-US" noProof="0"/>
              <a:t>Subtitle #2</a:t>
            </a:r>
          </a:p>
          <a:p>
            <a:pPr lvl="6"/>
            <a:r>
              <a:rPr lang="en-US" noProof="0"/>
              <a:t>Numeric bullet</a:t>
            </a:r>
          </a:p>
          <a:p>
            <a:pPr lvl="7"/>
            <a:r>
              <a:rPr lang="en-US" noProof="0"/>
              <a:t>Alphabetic bullet</a:t>
            </a:r>
          </a:p>
          <a:p>
            <a:pPr lvl="8"/>
            <a:r>
              <a:rPr lang="en-US" noProof="0"/>
              <a:t>Source</a:t>
            </a:r>
          </a:p>
        </p:txBody>
      </p:sp>
      <p:pic>
        <p:nvPicPr>
          <p:cNvPr id="6" name="!!BEELDMERK">
            <a:extLst>
              <a:ext uri="{FF2B5EF4-FFF2-40B4-BE49-F238E27FC236}">
                <a16:creationId xmlns:a16="http://schemas.microsoft.com/office/drawing/2014/main" id="{9599A434-4127-1242-CE8C-A5EBCE43A2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27" y="177883"/>
            <a:ext cx="190731" cy="1907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0C255459-2455-7C46-9002-4A62087F76B9}"/>
              </a:ext>
            </a:extLst>
          </p:cNvPr>
          <p:cNvGrpSpPr/>
          <p:nvPr userDrawn="1"/>
        </p:nvGrpSpPr>
        <p:grpSpPr>
          <a:xfrm>
            <a:off x="8820509" y="2094560"/>
            <a:ext cx="668052" cy="668474"/>
            <a:chOff x="6737230" y="8574657"/>
            <a:chExt cx="1422460" cy="1423359"/>
          </a:xfrm>
          <a:solidFill>
            <a:schemeClr val="accent3"/>
          </a:solidFill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F1DA157-12A3-215E-1F8E-75E9D183D55D}"/>
                </a:ext>
              </a:extLst>
            </p:cNvPr>
            <p:cNvSpPr/>
            <p:nvPr/>
          </p:nvSpPr>
          <p:spPr>
            <a:xfrm>
              <a:off x="6737230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E2B2F3D-E0F8-12A2-703F-EE3E3074E1C1}"/>
                </a:ext>
              </a:extLst>
            </p:cNvPr>
            <p:cNvSpPr/>
            <p:nvPr/>
          </p:nvSpPr>
          <p:spPr>
            <a:xfrm>
              <a:off x="7185504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6740A4D-B5D4-9ED2-500F-09F88988D9C6}"/>
                </a:ext>
              </a:extLst>
            </p:cNvPr>
            <p:cNvSpPr/>
            <p:nvPr/>
          </p:nvSpPr>
          <p:spPr>
            <a:xfrm>
              <a:off x="7633778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63FD41F-E603-FA35-9D04-EE65F96C9AE4}"/>
                </a:ext>
              </a:extLst>
            </p:cNvPr>
            <p:cNvSpPr/>
            <p:nvPr/>
          </p:nvSpPr>
          <p:spPr>
            <a:xfrm>
              <a:off x="6737230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A8DFCF2-DBDE-9A57-20E1-1B4FE1B1309C}"/>
                </a:ext>
              </a:extLst>
            </p:cNvPr>
            <p:cNvSpPr/>
            <p:nvPr/>
          </p:nvSpPr>
          <p:spPr>
            <a:xfrm>
              <a:off x="7185504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920D61B-DFBA-DEFE-E3FB-3FFFDD9261B3}"/>
                </a:ext>
              </a:extLst>
            </p:cNvPr>
            <p:cNvSpPr/>
            <p:nvPr/>
          </p:nvSpPr>
          <p:spPr>
            <a:xfrm>
              <a:off x="7633778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5159F12-AB0D-EBC3-4EAF-3D1A65ED2EF3}"/>
                </a:ext>
              </a:extLst>
            </p:cNvPr>
            <p:cNvSpPr/>
            <p:nvPr/>
          </p:nvSpPr>
          <p:spPr>
            <a:xfrm>
              <a:off x="6737230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06A394CF-8457-F47F-47F9-7314C8350ACA}"/>
                </a:ext>
              </a:extLst>
            </p:cNvPr>
            <p:cNvSpPr/>
            <p:nvPr/>
          </p:nvSpPr>
          <p:spPr>
            <a:xfrm>
              <a:off x="7185504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695412C-1D56-E3BB-8BDB-F4A8E182973F}"/>
                </a:ext>
              </a:extLst>
            </p:cNvPr>
            <p:cNvSpPr/>
            <p:nvPr/>
          </p:nvSpPr>
          <p:spPr>
            <a:xfrm>
              <a:off x="7633778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B1110C11-3DA8-C7CF-670B-577FBB7B1781}"/>
                </a:ext>
              </a:extLst>
            </p:cNvPr>
            <p:cNvSpPr/>
            <p:nvPr/>
          </p:nvSpPr>
          <p:spPr>
            <a:xfrm>
              <a:off x="6737230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B4BB0DE-5181-0CE6-4ADD-8B6D4EEC369F}"/>
                </a:ext>
              </a:extLst>
            </p:cNvPr>
            <p:cNvSpPr/>
            <p:nvPr/>
          </p:nvSpPr>
          <p:spPr>
            <a:xfrm>
              <a:off x="7185504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88CAB7BD-2ED7-B88F-24CE-DD66D05EB763}"/>
                </a:ext>
              </a:extLst>
            </p:cNvPr>
            <p:cNvSpPr/>
            <p:nvPr/>
          </p:nvSpPr>
          <p:spPr>
            <a:xfrm>
              <a:off x="7633778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3D35844-A13F-1397-EB8E-C30AF47A770B}"/>
                </a:ext>
              </a:extLst>
            </p:cNvPr>
            <p:cNvSpPr/>
            <p:nvPr/>
          </p:nvSpPr>
          <p:spPr>
            <a:xfrm>
              <a:off x="8082053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35C3933C-12A6-4EB9-BF93-E65EB985C2F2}"/>
                </a:ext>
              </a:extLst>
            </p:cNvPr>
            <p:cNvSpPr/>
            <p:nvPr/>
          </p:nvSpPr>
          <p:spPr>
            <a:xfrm>
              <a:off x="8082053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66E34E1-1744-1DF3-2B8A-368F1AF2E169}"/>
                </a:ext>
              </a:extLst>
            </p:cNvPr>
            <p:cNvSpPr/>
            <p:nvPr/>
          </p:nvSpPr>
          <p:spPr>
            <a:xfrm>
              <a:off x="8082053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2EEC3F7-4C4E-37AA-918F-CF8F096B5781}"/>
                </a:ext>
              </a:extLst>
            </p:cNvPr>
            <p:cNvSpPr/>
            <p:nvPr/>
          </p:nvSpPr>
          <p:spPr>
            <a:xfrm>
              <a:off x="8082053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178" name="Titel 177">
            <a:extLst>
              <a:ext uri="{FF2B5EF4-FFF2-40B4-BE49-F238E27FC236}">
                <a16:creationId xmlns:a16="http://schemas.microsoft.com/office/drawing/2014/main" id="{6190A6B7-7A9C-0EB1-B541-FCE247645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Place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089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31538DA-3749-4CC1-F390-020CE9DAE77B}"/>
              </a:ext>
            </a:extLst>
          </p:cNvPr>
          <p:cNvSpPr/>
          <p:nvPr userDrawn="1"/>
        </p:nvSpPr>
        <p:spPr>
          <a:xfrm>
            <a:off x="0" y="0"/>
            <a:ext cx="33218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err="1">
              <a:latin typeface="Arial" panose="020B060402020202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CC7142-B29C-44C0-A766-50C559F83F0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562817" y="5240473"/>
            <a:ext cx="631584" cy="92333"/>
          </a:xfrm>
        </p:spPr>
        <p:txBody>
          <a:bodyPr/>
          <a:lstStyle/>
          <a:p>
            <a:fld id="{85DD97C8-1892-6A4D-B12E-C41F018BEB42}" type="datetime4">
              <a:rPr lang="en-US" smtClean="0"/>
              <a:t>May 6, 2026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E62481-B77E-4A1D-9E60-6B5A09612E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TrendMiner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4D5831-898C-467F-9278-A1AE8AFEA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43DB9-9987-4157-AB9C-CEA8D7D910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29CCAA29-08E2-3CEE-FAEE-85131D32D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728" y="1194198"/>
            <a:ext cx="3595364" cy="3402806"/>
          </a:xfrm>
        </p:spPr>
        <p:txBody>
          <a:bodyPr/>
          <a:lstStyle/>
          <a:p>
            <a:pPr lvl="0"/>
            <a:r>
              <a:rPr lang="en-US" noProof="0"/>
              <a:t>Bullet</a:t>
            </a:r>
          </a:p>
          <a:p>
            <a:pPr lvl="1"/>
            <a:r>
              <a:rPr lang="en-US" noProof="0"/>
              <a:t>Sub-bullet #1</a:t>
            </a:r>
          </a:p>
          <a:p>
            <a:pPr lvl="2"/>
            <a:r>
              <a:rPr lang="en-US" noProof="0"/>
              <a:t>Sub-bullet #2</a:t>
            </a:r>
          </a:p>
          <a:p>
            <a:pPr lvl="3"/>
            <a:r>
              <a:rPr lang="en-US" noProof="0"/>
              <a:t>Plain text</a:t>
            </a:r>
          </a:p>
          <a:p>
            <a:pPr lvl="4"/>
            <a:r>
              <a:rPr lang="en-US" noProof="0"/>
              <a:t>Subtitle #1</a:t>
            </a:r>
          </a:p>
          <a:p>
            <a:pPr lvl="5"/>
            <a:r>
              <a:rPr lang="en-US" noProof="0"/>
              <a:t>Subtitle #2</a:t>
            </a:r>
          </a:p>
          <a:p>
            <a:pPr lvl="6"/>
            <a:r>
              <a:rPr lang="en-US" noProof="0"/>
              <a:t>Numeric bullet</a:t>
            </a:r>
          </a:p>
          <a:p>
            <a:pPr lvl="7"/>
            <a:r>
              <a:rPr lang="en-US" noProof="0"/>
              <a:t>Alphabetic bullet</a:t>
            </a:r>
          </a:p>
          <a:p>
            <a:pPr lvl="8"/>
            <a:r>
              <a:rPr lang="en-US" noProof="0"/>
              <a:t>Source</a:t>
            </a:r>
          </a:p>
        </p:txBody>
      </p:sp>
      <p:pic>
        <p:nvPicPr>
          <p:cNvPr id="6" name="!!BEELDMERK">
            <a:extLst>
              <a:ext uri="{FF2B5EF4-FFF2-40B4-BE49-F238E27FC236}">
                <a16:creationId xmlns:a16="http://schemas.microsoft.com/office/drawing/2014/main" id="{9599A434-4127-1242-CE8C-A5EBCE43A2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27" y="177883"/>
            <a:ext cx="190731" cy="190731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DC2710DA-DE1A-8CDB-4411-74C15F99D9BC}"/>
              </a:ext>
            </a:extLst>
          </p:cNvPr>
          <p:cNvSpPr>
            <a:spLocks noChangeAspect="1"/>
          </p:cNvSpPr>
          <p:nvPr userDrawn="1"/>
        </p:nvSpPr>
        <p:spPr>
          <a:xfrm>
            <a:off x="6355732" y="-1902542"/>
            <a:ext cx="3593700" cy="3593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>
                  <a:alpha val="9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err="1">
              <a:latin typeface="Arial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C255459-2455-7C46-9002-4A62087F76B9}"/>
              </a:ext>
            </a:extLst>
          </p:cNvPr>
          <p:cNvGrpSpPr/>
          <p:nvPr userDrawn="1"/>
        </p:nvGrpSpPr>
        <p:grpSpPr>
          <a:xfrm>
            <a:off x="8820509" y="2094560"/>
            <a:ext cx="668052" cy="668474"/>
            <a:chOff x="6737230" y="8574657"/>
            <a:chExt cx="1422460" cy="1423359"/>
          </a:xfrm>
          <a:solidFill>
            <a:schemeClr val="accent3"/>
          </a:solidFill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F1DA157-12A3-215E-1F8E-75E9D183D55D}"/>
                </a:ext>
              </a:extLst>
            </p:cNvPr>
            <p:cNvSpPr/>
            <p:nvPr/>
          </p:nvSpPr>
          <p:spPr>
            <a:xfrm>
              <a:off x="6737230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E2B2F3D-E0F8-12A2-703F-EE3E3074E1C1}"/>
                </a:ext>
              </a:extLst>
            </p:cNvPr>
            <p:cNvSpPr/>
            <p:nvPr/>
          </p:nvSpPr>
          <p:spPr>
            <a:xfrm>
              <a:off x="7185504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6740A4D-B5D4-9ED2-500F-09F88988D9C6}"/>
                </a:ext>
              </a:extLst>
            </p:cNvPr>
            <p:cNvSpPr/>
            <p:nvPr/>
          </p:nvSpPr>
          <p:spPr>
            <a:xfrm>
              <a:off x="7633778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63FD41F-E603-FA35-9D04-EE65F96C9AE4}"/>
                </a:ext>
              </a:extLst>
            </p:cNvPr>
            <p:cNvSpPr/>
            <p:nvPr/>
          </p:nvSpPr>
          <p:spPr>
            <a:xfrm>
              <a:off x="6737230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A8DFCF2-DBDE-9A57-20E1-1B4FE1B1309C}"/>
                </a:ext>
              </a:extLst>
            </p:cNvPr>
            <p:cNvSpPr/>
            <p:nvPr/>
          </p:nvSpPr>
          <p:spPr>
            <a:xfrm>
              <a:off x="7185504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920D61B-DFBA-DEFE-E3FB-3FFFDD9261B3}"/>
                </a:ext>
              </a:extLst>
            </p:cNvPr>
            <p:cNvSpPr/>
            <p:nvPr/>
          </p:nvSpPr>
          <p:spPr>
            <a:xfrm>
              <a:off x="7633778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5159F12-AB0D-EBC3-4EAF-3D1A65ED2EF3}"/>
                </a:ext>
              </a:extLst>
            </p:cNvPr>
            <p:cNvSpPr/>
            <p:nvPr/>
          </p:nvSpPr>
          <p:spPr>
            <a:xfrm>
              <a:off x="6737230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06A394CF-8457-F47F-47F9-7314C8350ACA}"/>
                </a:ext>
              </a:extLst>
            </p:cNvPr>
            <p:cNvSpPr/>
            <p:nvPr/>
          </p:nvSpPr>
          <p:spPr>
            <a:xfrm>
              <a:off x="7185504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695412C-1D56-E3BB-8BDB-F4A8E182973F}"/>
                </a:ext>
              </a:extLst>
            </p:cNvPr>
            <p:cNvSpPr/>
            <p:nvPr/>
          </p:nvSpPr>
          <p:spPr>
            <a:xfrm>
              <a:off x="7633778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B1110C11-3DA8-C7CF-670B-577FBB7B1781}"/>
                </a:ext>
              </a:extLst>
            </p:cNvPr>
            <p:cNvSpPr/>
            <p:nvPr/>
          </p:nvSpPr>
          <p:spPr>
            <a:xfrm>
              <a:off x="6737230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B4BB0DE-5181-0CE6-4ADD-8B6D4EEC369F}"/>
                </a:ext>
              </a:extLst>
            </p:cNvPr>
            <p:cNvSpPr/>
            <p:nvPr/>
          </p:nvSpPr>
          <p:spPr>
            <a:xfrm>
              <a:off x="7185504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88CAB7BD-2ED7-B88F-24CE-DD66D05EB763}"/>
                </a:ext>
              </a:extLst>
            </p:cNvPr>
            <p:cNvSpPr/>
            <p:nvPr/>
          </p:nvSpPr>
          <p:spPr>
            <a:xfrm>
              <a:off x="7633778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3D35844-A13F-1397-EB8E-C30AF47A770B}"/>
                </a:ext>
              </a:extLst>
            </p:cNvPr>
            <p:cNvSpPr/>
            <p:nvPr/>
          </p:nvSpPr>
          <p:spPr>
            <a:xfrm>
              <a:off x="8082053" y="8574657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35C3933C-12A6-4EB9-BF93-E65EB985C2F2}"/>
                </a:ext>
              </a:extLst>
            </p:cNvPr>
            <p:cNvSpPr/>
            <p:nvPr/>
          </p:nvSpPr>
          <p:spPr>
            <a:xfrm>
              <a:off x="8082053" y="9023231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66E34E1-1744-1DF3-2B8A-368F1AF2E169}"/>
                </a:ext>
              </a:extLst>
            </p:cNvPr>
            <p:cNvSpPr/>
            <p:nvPr/>
          </p:nvSpPr>
          <p:spPr>
            <a:xfrm>
              <a:off x="8082053" y="9471805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2EEC3F7-4C4E-37AA-918F-CF8F096B5781}"/>
                </a:ext>
              </a:extLst>
            </p:cNvPr>
            <p:cNvSpPr/>
            <p:nvPr/>
          </p:nvSpPr>
          <p:spPr>
            <a:xfrm>
              <a:off x="8082053" y="9920379"/>
              <a:ext cx="77637" cy="776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150"/>
                </a:spcBef>
                <a:spcAft>
                  <a:spcPts val="150"/>
                </a:spcAft>
              </a:pPr>
              <a:endParaRPr lang="en-US" sz="1200" b="0" i="0" err="1">
                <a:latin typeface="Arial" panose="020B0604020202020204" pitchFamily="34" charset="0"/>
              </a:endParaRPr>
            </a:p>
          </p:txBody>
        </p:sp>
      </p:grpSp>
      <p:sp>
        <p:nvSpPr>
          <p:cNvPr id="30" name="Tijdelijke aanduiding voor afbeelding 16">
            <a:extLst>
              <a:ext uri="{FF2B5EF4-FFF2-40B4-BE49-F238E27FC236}">
                <a16:creationId xmlns:a16="http://schemas.microsoft.com/office/drawing/2014/main" id="{932D2B48-A35F-0E5C-8D1E-A526A9B240F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08090" y="1093970"/>
            <a:ext cx="3593700" cy="35937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bIns="126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on the icon below to add an image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00E8AC6B-E149-11A2-8149-DD8E93649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729" y="438151"/>
            <a:ext cx="3590461" cy="323850"/>
          </a:xfrm>
        </p:spPr>
        <p:txBody>
          <a:bodyPr/>
          <a:lstStyle/>
          <a:p>
            <a:r>
              <a:rPr lang="en-US"/>
              <a:t>Place title here</a:t>
            </a:r>
          </a:p>
        </p:txBody>
      </p:sp>
    </p:spTree>
    <p:extLst>
      <p:ext uri="{BB962C8B-B14F-4D97-AF65-F5344CB8AC3E}">
        <p14:creationId xmlns:p14="http://schemas.microsoft.com/office/powerpoint/2010/main" val="18575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1991 L 3.54167E-6 1.85185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99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2.96296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0" grpId="0" animBg="1"/>
      <p:bldP spid="3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2E12C3B-7D4E-6D2B-FA87-E435E74E2683}"/>
              </a:ext>
            </a:extLst>
          </p:cNvPr>
          <p:cNvSpPr/>
          <p:nvPr userDrawn="1"/>
        </p:nvSpPr>
        <p:spPr>
          <a:xfrm>
            <a:off x="0" y="0"/>
            <a:ext cx="33218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err="1"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Place your title here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22DB4B0-CA05-4A9D-96E2-450688C4E6FC}"/>
              </a:ext>
            </a:extLst>
          </p:cNvPr>
          <p:cNvSpPr/>
          <p:nvPr userDrawn="1"/>
        </p:nvSpPr>
        <p:spPr>
          <a:xfrm>
            <a:off x="1" y="-319456"/>
            <a:ext cx="109478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b="0" cap="none" baseline="0" noProof="0">
                <a:solidFill>
                  <a:schemeClr val="accent1"/>
                </a:solidFill>
                <a:latin typeface="+mj-lt"/>
              </a:rPr>
              <a:t>Title only | White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A00C4-4ACA-4541-8E44-48FD5014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817" y="5240473"/>
            <a:ext cx="631584" cy="92333"/>
          </a:xfrm>
        </p:spPr>
        <p:txBody>
          <a:bodyPr/>
          <a:lstStyle/>
          <a:p>
            <a:fld id="{F856C3B9-D060-E344-B696-08CD819A9923}" type="datetime4">
              <a:rPr lang="en-US" smtClean="0"/>
              <a:t>May 6, 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54632E-AD5D-4262-BFF1-731C477D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TrendMiner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F53AC6-EE04-4C36-B44F-46EEA20D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!!BEELDMERK">
            <a:extLst>
              <a:ext uri="{FF2B5EF4-FFF2-40B4-BE49-F238E27FC236}">
                <a16:creationId xmlns:a16="http://schemas.microsoft.com/office/drawing/2014/main" id="{55BE76A5-3E59-5219-1A25-ABD9D25E35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27" y="177883"/>
            <a:ext cx="190731" cy="1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|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0C8D335B-6C88-0AFE-25C9-E681864AE237}"/>
              </a:ext>
            </a:extLst>
          </p:cNvPr>
          <p:cNvSpPr/>
          <p:nvPr userDrawn="1"/>
        </p:nvSpPr>
        <p:spPr>
          <a:xfrm>
            <a:off x="0" y="2571748"/>
            <a:ext cx="9144000" cy="2571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err="1">
              <a:latin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24BD8FE-8907-77A0-F84D-0CC375268447}"/>
              </a:ext>
            </a:extLst>
          </p:cNvPr>
          <p:cNvSpPr/>
          <p:nvPr userDrawn="1"/>
        </p:nvSpPr>
        <p:spPr>
          <a:xfrm>
            <a:off x="1" y="0"/>
            <a:ext cx="9144000" cy="2571749"/>
          </a:xfrm>
          <a:prstGeom prst="rect">
            <a:avLst/>
          </a:prstGeom>
          <a:gradFill flip="none" rotWithShape="1">
            <a:gsLst>
              <a:gs pos="50000">
                <a:srgbClr val="00B5E2">
                  <a:alpha val="75000"/>
                </a:srgb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err="1">
              <a:latin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2E12C3B-7D4E-6D2B-FA87-E435E74E2683}"/>
              </a:ext>
            </a:extLst>
          </p:cNvPr>
          <p:cNvSpPr/>
          <p:nvPr userDrawn="1"/>
        </p:nvSpPr>
        <p:spPr>
          <a:xfrm>
            <a:off x="0" y="0"/>
            <a:ext cx="33218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200" b="0" i="0" err="1"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Place your title here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22DB4B0-CA05-4A9D-96E2-450688C4E6FC}"/>
              </a:ext>
            </a:extLst>
          </p:cNvPr>
          <p:cNvSpPr/>
          <p:nvPr userDrawn="1"/>
        </p:nvSpPr>
        <p:spPr>
          <a:xfrm>
            <a:off x="1" y="-319456"/>
            <a:ext cx="992259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b="0" cap="none" baseline="0" noProof="0">
                <a:solidFill>
                  <a:schemeClr val="accent1"/>
                </a:solidFill>
                <a:latin typeface="+mj-lt"/>
              </a:rPr>
              <a:t>Title only | Blue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A00C4-4ACA-4541-8E44-48FD5014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817" y="5240473"/>
            <a:ext cx="631584" cy="92333"/>
          </a:xfrm>
        </p:spPr>
        <p:txBody>
          <a:bodyPr/>
          <a:lstStyle/>
          <a:p>
            <a:fld id="{3DF0D13E-25CA-0344-AD4E-75BE7EB402B2}" type="datetime4">
              <a:rPr lang="en-US" smtClean="0"/>
              <a:t>May 6, 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54632E-AD5D-4262-BFF1-731C477D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TrendMiner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F53AC6-EE04-4C36-B44F-46EEA20D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3DB9-9987-4157-AB9C-CEA8D7D910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!!BEELDMERK">
            <a:extLst>
              <a:ext uri="{FF2B5EF4-FFF2-40B4-BE49-F238E27FC236}">
                <a16:creationId xmlns:a16="http://schemas.microsoft.com/office/drawing/2014/main" id="{80259FC2-B22E-9508-B40F-DCA1B44D2A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27" y="177883"/>
            <a:ext cx="190731" cy="190731"/>
          </a:xfrm>
          <a:prstGeom prst="rect">
            <a:avLst/>
          </a:prstGeom>
        </p:spPr>
      </p:pic>
      <p:pic>
        <p:nvPicPr>
          <p:cNvPr id="12" name="Afbeelding 11" descr="Afbeelding met Graphics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5DC18D91-A052-B88B-9BA3-3F7B06100A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39516"/>
            <a:ext cx="4572000" cy="33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0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ky&#10;&#10;Description automatically generated">
            <a:extLst>
              <a:ext uri="{FF2B5EF4-FFF2-40B4-BE49-F238E27FC236}">
                <a16:creationId xmlns:a16="http://schemas.microsoft.com/office/drawing/2014/main" id="{647D50ED-F729-309C-A451-010EC2A1D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black background with lines&#10;&#10;Description automatically generated">
            <a:extLst>
              <a:ext uri="{FF2B5EF4-FFF2-40B4-BE49-F238E27FC236}">
                <a16:creationId xmlns:a16="http://schemas.microsoft.com/office/drawing/2014/main" id="{20A1933D-7ED3-A123-8F60-2FB593EDB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889000"/>
            <a:ext cx="5511800" cy="4254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4E16C-70A2-4C98-8D9D-0F719122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E75FA5-C509-4590-93CE-878685F65C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5FE783-1FF1-544D-AB7A-AFBFC790CF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22024" y="4790029"/>
            <a:ext cx="888446" cy="26558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4578484-6C04-6931-7C62-804D273A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10" y="2035014"/>
            <a:ext cx="6546324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CA21E95-26B9-9F45-D8D5-FB93F1DDC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342" y="4879015"/>
            <a:ext cx="3902601" cy="84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2024-2026 TrendMiner.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564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| Blue">
    <p:bg>
      <p:bgPr>
        <a:solidFill>
          <a:srgbClr val="0A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22DB4B0-CA05-4A9D-96E2-450688C4E6FC}"/>
              </a:ext>
            </a:extLst>
          </p:cNvPr>
          <p:cNvSpPr/>
          <p:nvPr userDrawn="1"/>
        </p:nvSpPr>
        <p:spPr>
          <a:xfrm>
            <a:off x="1" y="-319456"/>
            <a:ext cx="992259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b="0" cap="none" baseline="0" noProof="0">
                <a:solidFill>
                  <a:schemeClr val="accent1"/>
                </a:solidFill>
                <a:latin typeface="+mj-lt"/>
              </a:rPr>
              <a:t>Title only | Blue</a:t>
            </a:r>
          </a:p>
        </p:txBody>
      </p:sp>
      <p:pic>
        <p:nvPicPr>
          <p:cNvPr id="12" name="Afbeelding 11" descr="Afbeelding met Graphics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5DC18D91-A052-B88B-9BA3-3F7B06100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643" y="3503220"/>
            <a:ext cx="2269792" cy="16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29" y="438151"/>
            <a:ext cx="7730728" cy="323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Place your title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28" y="1195382"/>
            <a:ext cx="7732172" cy="3401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Bullet</a:t>
            </a:r>
          </a:p>
          <a:p>
            <a:pPr lvl="1"/>
            <a:r>
              <a:rPr lang="en-US" noProof="0"/>
              <a:t>Sub-bullet #1</a:t>
            </a:r>
          </a:p>
          <a:p>
            <a:pPr lvl="2"/>
            <a:r>
              <a:rPr lang="en-US" noProof="0"/>
              <a:t>Sub-bullet #2</a:t>
            </a:r>
          </a:p>
          <a:p>
            <a:pPr lvl="3"/>
            <a:r>
              <a:rPr lang="en-US" noProof="0"/>
              <a:t>Plain text</a:t>
            </a:r>
          </a:p>
          <a:p>
            <a:pPr lvl="4"/>
            <a:r>
              <a:rPr lang="en-US" noProof="0"/>
              <a:t>Subtitle #1</a:t>
            </a:r>
          </a:p>
          <a:p>
            <a:pPr lvl="5"/>
            <a:r>
              <a:rPr lang="en-US" noProof="0"/>
              <a:t>Subtitle #2</a:t>
            </a:r>
          </a:p>
          <a:p>
            <a:pPr lvl="6"/>
            <a:r>
              <a:rPr lang="en-US" noProof="0"/>
              <a:t>Numeric bullet</a:t>
            </a:r>
          </a:p>
          <a:p>
            <a:pPr lvl="7"/>
            <a:r>
              <a:rPr lang="en-US" noProof="0"/>
              <a:t>Alphabetic bullet</a:t>
            </a:r>
          </a:p>
          <a:p>
            <a:pPr lvl="8"/>
            <a:r>
              <a:rPr lang="en-US" noProof="0"/>
              <a:t>Source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9024" y="0"/>
            <a:ext cx="9153024" cy="51435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Arial" panose="020B0604020202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Arial" panose="020B0604020202020204" pitchFamily="34" charset="0"/>
              </a:endParaRPr>
            </a:p>
          </p:txBody>
        </p:sp>
      </p:grp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0143" y="5240473"/>
            <a:ext cx="56425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 b="0" i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Segoe UI Light" panose="020B0502040204020203" pitchFamily="34" charset="0"/>
              </a:defRPr>
            </a:lvl1pPr>
          </a:lstStyle>
          <a:p>
            <a:fld id="{38BE3A67-98C9-FD46-B3EF-A51640F1E693}" type="datetime4">
              <a:rPr lang="nl-NL" smtClean="0"/>
              <a:pPr/>
              <a:t>6 mei 2026</a:t>
            </a:fld>
            <a:endParaRPr lang="nl-NL"/>
          </a:p>
        </p:txBody>
      </p:sp>
      <p:sp>
        <p:nvSpPr>
          <p:cNvPr id="29" name="Tijdelijke aanduiding voor voettekst 4">
            <a:extLst>
              <a:ext uri="{FF2B5EF4-FFF2-40B4-BE49-F238E27FC236}">
                <a16:creationId xmlns:a16="http://schemas.microsoft.com/office/drawing/2014/main" id="{8E242A96-65D5-44C2-9B90-81D00C90D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845812" y="3530092"/>
            <a:ext cx="2025254" cy="1085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 b="0" i="0" cap="all" spc="225" baseline="0">
                <a:solidFill>
                  <a:schemeClr val="accent3"/>
                </a:solidFill>
                <a:latin typeface="Arial" panose="020B06040202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nl-NL"/>
              <a:t>© TrendMiner</a:t>
            </a:r>
          </a:p>
        </p:txBody>
      </p:sp>
      <p:sp>
        <p:nvSpPr>
          <p:cNvPr id="30" name="Tijdelijke aanduiding voor dianummer 5">
            <a:extLst>
              <a:ext uri="{FF2B5EF4-FFF2-40B4-BE49-F238E27FC236}">
                <a16:creationId xmlns:a16="http://schemas.microsoft.com/office/drawing/2014/main" id="{97B5FD88-660A-4FF5-BB5B-19029FB6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42" y="4815967"/>
            <a:ext cx="202500" cy="10856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750" b="0" i="0">
                <a:solidFill>
                  <a:schemeClr val="accent2"/>
                </a:solidFill>
                <a:latin typeface="Arial" panose="020B0604020202020204" pitchFamily="34" charset="0"/>
                <a:cs typeface="Segoe UI Light" panose="020B0502040204020203" pitchFamily="34" charset="0"/>
              </a:defRPr>
            </a:lvl1pPr>
          </a:lstStyle>
          <a:p>
            <a:fld id="{9E843DB9-9987-4157-AB9C-CEA8D7D910B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6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2" r:id="rId4"/>
    <p:sldLayoutId id="2147483690" r:id="rId5"/>
    <p:sldLayoutId id="2147483691" r:id="rId6"/>
    <p:sldLayoutId id="2147483722" r:id="rId7"/>
    <p:sldLayoutId id="2147483723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i="0" kern="1200" cap="all" spc="-113" baseline="0">
          <a:solidFill>
            <a:schemeClr val="accent3"/>
          </a:solidFill>
          <a:latin typeface="DM Sans 14pt Black" pitchFamily="2" charset="77"/>
          <a:ea typeface="+mj-ea"/>
          <a:cs typeface="+mj-cs"/>
        </a:defRPr>
      </a:lvl1pPr>
    </p:titleStyle>
    <p:bodyStyle>
      <a:lvl1pPr marL="130969" indent="-130969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350" b="0" i="0" kern="1200">
          <a:solidFill>
            <a:schemeClr val="accent3"/>
          </a:solidFill>
          <a:latin typeface="Barlow" pitchFamily="2" charset="77"/>
          <a:ea typeface="+mn-ea"/>
          <a:cs typeface="Arial" panose="020B0604020202020204" pitchFamily="34" charset="0"/>
        </a:defRPr>
      </a:lvl1pPr>
      <a:lvl2pPr marL="266700" indent="-13335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•"/>
        <a:tabLst/>
        <a:defRPr sz="1350" b="0" i="0" kern="1200">
          <a:solidFill>
            <a:schemeClr val="accent3"/>
          </a:solidFill>
          <a:latin typeface="Barlow" pitchFamily="2" charset="77"/>
          <a:ea typeface="+mn-ea"/>
          <a:cs typeface="Arial" panose="020B0604020202020204" pitchFamily="34" charset="0"/>
        </a:defRPr>
      </a:lvl2pPr>
      <a:lvl3pPr marL="398860" indent="-128588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3"/>
        </a:buClr>
        <a:buFont typeface="Segoe UI Light" panose="020B0502040204020203" pitchFamily="34" charset="0"/>
        <a:buChar char="–"/>
        <a:defRPr sz="1200" b="0" i="0" kern="1200">
          <a:solidFill>
            <a:schemeClr val="accent3"/>
          </a:solidFill>
          <a:latin typeface="Barlow" pitchFamily="2" charset="77"/>
          <a:ea typeface="+mn-ea"/>
          <a:cs typeface="Arial" panose="020B0604020202020204" pitchFamily="34" charset="0"/>
        </a:defRPr>
      </a:lvl3pPr>
      <a:lvl4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350" b="0" i="0" kern="1200">
          <a:solidFill>
            <a:schemeClr val="accent3"/>
          </a:solidFill>
          <a:latin typeface="Barlow" pitchFamily="2" charset="77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500" b="1" i="0" kern="1200" cap="all" baseline="0">
          <a:solidFill>
            <a:schemeClr val="accent3"/>
          </a:solidFill>
          <a:latin typeface="DM Sans 14pt Black" pitchFamily="2" charset="77"/>
          <a:ea typeface="+mn-ea"/>
          <a:cs typeface="+mn-cs"/>
        </a:defRPr>
      </a:lvl5pPr>
      <a:lvl6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None/>
        <a:defRPr sz="1500" b="1" i="0" kern="1200" cap="none" baseline="0">
          <a:solidFill>
            <a:schemeClr val="accent2"/>
          </a:solidFill>
          <a:latin typeface="DM Sans 14pt Black" pitchFamily="2" charset="77"/>
          <a:ea typeface="+mn-ea"/>
          <a:cs typeface="+mn-cs"/>
        </a:defRPr>
      </a:lvl6pPr>
      <a:lvl7pPr marL="201216" indent="-201216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+mj-lt"/>
        <a:buAutoNum type="arabicPeriod"/>
        <a:tabLst/>
        <a:defRPr sz="1350" b="0" i="0" kern="1200">
          <a:solidFill>
            <a:schemeClr val="accent3"/>
          </a:solidFill>
          <a:latin typeface="Barlow" pitchFamily="2" charset="77"/>
          <a:ea typeface="+mn-ea"/>
          <a:cs typeface="Arial" panose="020B0604020202020204" pitchFamily="34" charset="0"/>
        </a:defRPr>
      </a:lvl7pPr>
      <a:lvl8pPr marL="201216" indent="-201216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+mj-lt"/>
        <a:buAutoNum type="alphaLcPeriod"/>
        <a:defRPr sz="1200" b="0" i="0" kern="1200">
          <a:solidFill>
            <a:schemeClr val="accent3"/>
          </a:solidFill>
          <a:latin typeface="Barlow" pitchFamily="2" charset="77"/>
          <a:ea typeface="+mn-ea"/>
          <a:cs typeface="Arial" panose="020B0604020202020204" pitchFamily="34" charset="0"/>
        </a:defRPr>
      </a:lvl8pPr>
      <a:lvl9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None/>
        <a:defRPr sz="1200" b="0" i="0" kern="1200">
          <a:solidFill>
            <a:schemeClr val="accent5"/>
          </a:solidFill>
          <a:latin typeface="Barlow" pitchFamily="2" charset="77"/>
          <a:ea typeface="+mn-ea"/>
          <a:cs typeface="Arial" panose="020B0604020202020204" pitchFamily="34" charset="0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861">
          <p15:clr>
            <a:srgbClr val="A4A3A4"/>
          </p15:clr>
        </p15:guide>
        <p15:guide id="6" pos="7226">
          <p15:clr>
            <a:srgbClr val="A4A3A4"/>
          </p15:clr>
        </p15:guide>
        <p15:guide id="9" orient="horz" pos="368">
          <p15:clr>
            <a:srgbClr val="A4A3A4"/>
          </p15:clr>
        </p15:guide>
        <p15:guide id="10" orient="horz" pos="640">
          <p15:clr>
            <a:srgbClr val="A4A3A4"/>
          </p15:clr>
        </p15:guide>
        <p15:guide id="13" pos="7680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6">
          <p15:clr>
            <a:srgbClr val="F26B43"/>
          </p15:clr>
        </p15:guide>
        <p15:guide id="17" orient="horz">
          <p15:clr>
            <a:srgbClr val="F26B43"/>
          </p15:clr>
        </p15:guide>
        <p15:guide id="18" pos="73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trendminer.com/en/how-to-determine-the-best--simultaneous-index-operations--configuration-.html" TargetMode="External"/><Relationship Id="rId7" Type="http://schemas.openxmlformats.org/officeDocument/2006/relationships/hyperlink" Target="https://community.trendminer.com/p/tagupdat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cumentation.trendminer.com/en/how-to-evaluate-time-series-data-source-metrics.html" TargetMode="External"/><Relationship Id="rId5" Type="http://schemas.openxmlformats.org/officeDocument/2006/relationships/hyperlink" Target="https://userguide.trendminer.com/en/indexing-explained.html" TargetMode="External"/><Relationship Id="rId4" Type="http://schemas.openxmlformats.org/officeDocument/2006/relationships/hyperlink" Target="https://documentation.trendminer.com/en/index-manager-and-performance-overview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08BF7-DAEE-C25B-D9BD-4504B1D9C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6EDCCC5-724E-DA15-C350-1BD13B5F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584" y="1900261"/>
            <a:ext cx="5598367" cy="747897"/>
          </a:xfrm>
        </p:spPr>
        <p:txBody>
          <a:bodyPr/>
          <a:lstStyle/>
          <a:p>
            <a:r>
              <a:rPr lang="en-BE" sz="2000" err="1">
                <a:latin typeface="Calibri" panose="020F0502020204030204" pitchFamily="34" charset="0"/>
                <a:cs typeface="Calibri" panose="020F0502020204030204" pitchFamily="34" charset="0"/>
              </a:rPr>
              <a:t>TrendMiner</a:t>
            </a:r>
            <a:r>
              <a:rPr lang="en-B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Series -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Track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May 6th, 2026</a:t>
            </a:r>
            <a:br>
              <a:rPr lang="nl-NL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/>
              <a:t>TrendMiner</a:t>
            </a:r>
            <a:r>
              <a:rPr lang="en-US" sz="2000" dirty="0"/>
              <a:t> Indexing: From Understanding to Optimization</a:t>
            </a:r>
            <a:endParaRPr lang="en-BE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0B3AD-9C32-CAD5-FDBE-2A4333BE5CE2}"/>
              </a:ext>
            </a:extLst>
          </p:cNvPr>
          <p:cNvSpPr txBox="1"/>
          <p:nvPr/>
        </p:nvSpPr>
        <p:spPr>
          <a:xfrm>
            <a:off x="2484584" y="3253446"/>
            <a:ext cx="340958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BE" sz="1200">
                <a:solidFill>
                  <a:srgbClr val="FFFFFF"/>
                </a:solidFill>
                <a:latin typeface="Barlow"/>
              </a:rPr>
              <a:t>Welcome to the webinar. We will start momentarily.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8C107C-8602-A525-571A-BDE001DA223A}"/>
              </a:ext>
            </a:extLst>
          </p:cNvPr>
          <p:cNvSpPr/>
          <p:nvPr/>
        </p:nvSpPr>
        <p:spPr>
          <a:xfrm>
            <a:off x="5642902" y="-2886075"/>
            <a:ext cx="4169102" cy="4086225"/>
          </a:xfrm>
          <a:prstGeom prst="ellipse">
            <a:avLst/>
          </a:prstGeom>
          <a:solidFill>
            <a:schemeClr val="accent1"/>
          </a:solidFill>
          <a:ln>
            <a:solidFill>
              <a:srgbClr val="035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68580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BE" sz="1200" err="1">
              <a:solidFill>
                <a:srgbClr val="FFFFFF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5800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3"/>
    </mc:Choice>
    <mc:Fallback xmlns="">
      <p:transition spd="slow" advTm="164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BD86A-C823-8EE7-983B-687589A4F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7CE175A2-FE94-3660-BB99-A0EDB968EE49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Dormant tags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BE4D7-16E6-ACD0-799C-7135BB17959D}"/>
              </a:ext>
            </a:extLst>
          </p:cNvPr>
          <p:cNvSpPr txBox="1"/>
          <p:nvPr/>
        </p:nvSpPr>
        <p:spPr>
          <a:xfrm>
            <a:off x="482600" y="1049866"/>
            <a:ext cx="8340242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Important!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Re-indexing sets last data point to current month =&gt; 1 year grace period to set back to dormant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dormant state is ignored for monitored tags and </a:t>
            </a:r>
            <a:r>
              <a:rPr lang="en-US" sz="1400" dirty="0" err="1">
                <a:solidFill>
                  <a:schemeClr val="bg1"/>
                </a:solidFill>
              </a:rPr>
              <a:t>TrendMiner</a:t>
            </a:r>
            <a:r>
              <a:rPr lang="en-US" sz="1400" dirty="0">
                <a:solidFill>
                  <a:schemeClr val="bg1"/>
                </a:solidFill>
              </a:rPr>
              <a:t> will keep trying to update this tag every 2 minutes.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555C8-8CDC-6557-47F8-0294E16C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0" y="3674588"/>
            <a:ext cx="8517742" cy="521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AFD4D-B2FF-3E7D-E339-B36CE285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00" y="2642955"/>
            <a:ext cx="8488045" cy="521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C0099-89EB-1174-94BA-1B5302D4F625}"/>
              </a:ext>
            </a:extLst>
          </p:cNvPr>
          <p:cNvSpPr txBox="1"/>
          <p:nvPr/>
        </p:nvSpPr>
        <p:spPr>
          <a:xfrm>
            <a:off x="305100" y="2350987"/>
            <a:ext cx="22176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Before re-indexing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5C6C4-11BC-D695-F9A2-818987B0A6D2}"/>
              </a:ext>
            </a:extLst>
          </p:cNvPr>
          <p:cNvSpPr txBox="1"/>
          <p:nvPr/>
        </p:nvSpPr>
        <p:spPr>
          <a:xfrm>
            <a:off x="305100" y="3432832"/>
            <a:ext cx="22176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After re-indexing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7BEF0-AA5D-F1C7-DF0B-F3E01CDD12E2}"/>
              </a:ext>
            </a:extLst>
          </p:cNvPr>
          <p:cNvSpPr/>
          <p:nvPr/>
        </p:nvSpPr>
        <p:spPr>
          <a:xfrm>
            <a:off x="3842632" y="2679639"/>
            <a:ext cx="827340" cy="460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8D5F5-C816-94DA-66C9-D7B51DB5EBBA}"/>
              </a:ext>
            </a:extLst>
          </p:cNvPr>
          <p:cNvSpPr/>
          <p:nvPr/>
        </p:nvSpPr>
        <p:spPr>
          <a:xfrm>
            <a:off x="3842632" y="3705176"/>
            <a:ext cx="827340" cy="460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0874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90"/>
    </mc:Choice>
    <mc:Fallback xmlns="">
      <p:transition spd="slow" advTm="749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A572A-0F06-75F2-6584-DA62250DB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3445986-FAE2-61B0-FFC0-0AA7FA396FB7}"/>
              </a:ext>
            </a:extLst>
          </p:cNvPr>
          <p:cNvSpPr/>
          <p:nvPr/>
        </p:nvSpPr>
        <p:spPr>
          <a:xfrm>
            <a:off x="309554" y="901327"/>
            <a:ext cx="8524891" cy="6358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Disable monitors on ‘dormant’ tags</a:t>
            </a:r>
            <a:br>
              <a:rPr lang="en-US" sz="1600" dirty="0"/>
            </a:br>
            <a:r>
              <a:rPr lang="en-US" sz="1200" dirty="0"/>
              <a:t>filter on 2 min index policy and sort by “end of data”</a:t>
            </a:r>
            <a:endParaRPr lang="en-US" sz="16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64DBD62F-888B-DD2E-1ED5-A5D645E074C4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Takeaway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D42D2B-5E41-D679-6040-3B8B4268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12" y="1700355"/>
            <a:ext cx="5868373" cy="32281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A5C5D4-EC77-B7AD-F866-29971E227210}"/>
              </a:ext>
            </a:extLst>
          </p:cNvPr>
          <p:cNvSpPr/>
          <p:nvPr/>
        </p:nvSpPr>
        <p:spPr>
          <a:xfrm>
            <a:off x="4179461" y="2765307"/>
            <a:ext cx="678289" cy="1888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DC7C83-9967-C4DB-1D9F-138C486D4105}"/>
              </a:ext>
            </a:extLst>
          </p:cNvPr>
          <p:cNvSpPr/>
          <p:nvPr/>
        </p:nvSpPr>
        <p:spPr>
          <a:xfrm>
            <a:off x="5551714" y="2765307"/>
            <a:ext cx="1442357" cy="1888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42056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3"/>
    </mc:Choice>
    <mc:Fallback xmlns="">
      <p:transition spd="slow" advTm="222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7FAA3-92D2-879F-FD01-12BD5432F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AF0107F9-2FA9-EAC3-1D42-87F52DA90EFE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Indexing flow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A76BF2A-5B14-A1E6-EB97-39463158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35F29F-1D75-6990-D966-038E810F1E37}"/>
              </a:ext>
            </a:extLst>
          </p:cNvPr>
          <p:cNvSpPr txBox="1"/>
          <p:nvPr/>
        </p:nvSpPr>
        <p:spPr>
          <a:xfrm>
            <a:off x="545403" y="906236"/>
            <a:ext cx="8263861" cy="1348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Different services: tm-index-scheduler, tm-</a:t>
            </a:r>
            <a:r>
              <a:rPr lang="en-US" sz="1600" dirty="0" err="1">
                <a:solidFill>
                  <a:schemeClr val="bg1"/>
                </a:solidFill>
              </a:rPr>
              <a:t>rabbitmq</a:t>
            </a:r>
            <a:r>
              <a:rPr lang="en-US" sz="1600" dirty="0">
                <a:solidFill>
                  <a:schemeClr val="bg1"/>
                </a:solidFill>
              </a:rPr>
              <a:t>, tm-compute, tm-</a:t>
            </a:r>
            <a:r>
              <a:rPr lang="en-US" sz="1600" dirty="0" err="1">
                <a:solidFill>
                  <a:schemeClr val="bg1"/>
                </a:solidFill>
              </a:rPr>
              <a:t>datasource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Different queues: tm-</a:t>
            </a:r>
            <a:r>
              <a:rPr lang="en-US" sz="1600" dirty="0" err="1">
                <a:solidFill>
                  <a:schemeClr val="bg1"/>
                </a:solidFill>
              </a:rPr>
              <a:t>rabbitmq</a:t>
            </a:r>
            <a:r>
              <a:rPr lang="en-US" sz="1600" dirty="0">
                <a:solidFill>
                  <a:schemeClr val="bg1"/>
                </a:solidFill>
              </a:rPr>
              <a:t>, tm-</a:t>
            </a:r>
            <a:r>
              <a:rPr lang="en-US" sz="1600" dirty="0" err="1">
                <a:solidFill>
                  <a:schemeClr val="bg1"/>
                </a:solidFill>
              </a:rPr>
              <a:t>datasource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Different processing threads: tm-index-scheduler, tm-index-worker, tm-</a:t>
            </a:r>
            <a:r>
              <a:rPr lang="en-US" sz="1600" dirty="0" err="1">
                <a:solidFill>
                  <a:schemeClr val="bg1"/>
                </a:solidFill>
              </a:rPr>
              <a:t>datasource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Different settings: simultaneous index operations, parallel connections</a:t>
            </a:r>
          </a:p>
        </p:txBody>
      </p:sp>
    </p:spTree>
    <p:extLst>
      <p:ext uri="{BB962C8B-B14F-4D97-AF65-F5344CB8AC3E}">
        <p14:creationId xmlns:p14="http://schemas.microsoft.com/office/powerpoint/2010/main" val="34928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21"/>
    </mc:Choice>
    <mc:Fallback xmlns="">
      <p:transition spd="slow" advTm="527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E28FEF-DCDE-80AF-895D-5FEA14E4B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6300959A-F9BD-46AD-836A-5E5D520905AC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tm-index-scheduler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986727F-06FE-D6FD-3F60-4C7026DD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70FDF-50B3-5424-DE89-E2B1F52A8C03}"/>
              </a:ext>
            </a:extLst>
          </p:cNvPr>
          <p:cNvSpPr txBox="1"/>
          <p:nvPr/>
        </p:nvSpPr>
        <p:spPr>
          <a:xfrm>
            <a:off x="545403" y="955222"/>
            <a:ext cx="826386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Tags with highest delay are prioritized for indexing (independent of the data source)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3 most recent months are added with high priority, others with normal </a:t>
            </a:r>
            <a:r>
              <a:rPr lang="en-US" sz="1600" dirty="0" err="1">
                <a:solidFill>
                  <a:schemeClr val="bg1"/>
                </a:solidFill>
              </a:rPr>
              <a:t>prio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Max 1 backward indexing task (“in progress”) per tag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25C641-A4E0-E2AD-A4DA-657248E4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34" y="146546"/>
            <a:ext cx="2466101" cy="6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88006A-339F-FD41-4848-CAC4D082C4EF}"/>
              </a:ext>
            </a:extLst>
          </p:cNvPr>
          <p:cNvSpPr/>
          <p:nvPr/>
        </p:nvSpPr>
        <p:spPr>
          <a:xfrm>
            <a:off x="285097" y="2716321"/>
            <a:ext cx="1764139" cy="1341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858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49"/>
    </mc:Choice>
    <mc:Fallback xmlns="">
      <p:transition spd="slow" advTm="1631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04897-B3EF-C028-DD36-2768D69C4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11298ECC-EAF8-7F61-5BCF-9F2619A50CCC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tm-</a:t>
            </a:r>
            <a:r>
              <a:rPr lang="en-US" sz="2800" dirty="0" err="1">
                <a:solidFill>
                  <a:schemeClr val="bg1"/>
                </a:solidFill>
              </a:rPr>
              <a:t>rabbitmq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805144E-11E5-F7C7-4B07-DD4A1855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D6068C-A484-D055-9373-7E9004BC597B}"/>
              </a:ext>
            </a:extLst>
          </p:cNvPr>
          <p:cNvSpPr txBox="1"/>
          <p:nvPr/>
        </p:nvSpPr>
        <p:spPr>
          <a:xfrm>
            <a:off x="545403" y="955222"/>
            <a:ext cx="8263861" cy="2099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Each data source has its own queue -&gt; no interference between data sources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Forward indexing = normal </a:t>
            </a:r>
            <a:r>
              <a:rPr lang="en-US" sz="1600" dirty="0" err="1">
                <a:solidFill>
                  <a:schemeClr val="bg1"/>
                </a:solidFill>
              </a:rPr>
              <a:t>prio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Interactive forward indexing = high </a:t>
            </a:r>
            <a:r>
              <a:rPr lang="en-US" sz="1600" dirty="0" err="1">
                <a:solidFill>
                  <a:schemeClr val="bg1"/>
                </a:solidFill>
              </a:rPr>
              <a:t>prio</a:t>
            </a:r>
            <a:r>
              <a:rPr lang="en-US" sz="1600" dirty="0">
                <a:solidFill>
                  <a:schemeClr val="bg1"/>
                </a:solidFill>
              </a:rPr>
              <a:t> (live views and dashboards)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Backward indexing = normal </a:t>
            </a:r>
            <a:r>
              <a:rPr lang="en-US" sz="1600" dirty="0" err="1">
                <a:solidFill>
                  <a:schemeClr val="bg1"/>
                </a:solidFill>
              </a:rPr>
              <a:t>prio</a:t>
            </a:r>
            <a:r>
              <a:rPr lang="en-US" sz="1600" dirty="0">
                <a:solidFill>
                  <a:schemeClr val="bg1"/>
                </a:solidFill>
              </a:rPr>
              <a:t> with 1 hour timeout =&gt; high </a:t>
            </a:r>
            <a:r>
              <a:rPr lang="en-US" sz="1600" dirty="0" err="1">
                <a:solidFill>
                  <a:schemeClr val="bg1"/>
                </a:solidFill>
              </a:rPr>
              <a:t>prio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AE7494-BB27-26B6-8DB5-84CE0BE3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34" y="146546"/>
            <a:ext cx="2466101" cy="6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DFC77-8E98-BA4D-81F7-820FE59C027B}"/>
              </a:ext>
            </a:extLst>
          </p:cNvPr>
          <p:cNvSpPr/>
          <p:nvPr/>
        </p:nvSpPr>
        <p:spPr>
          <a:xfrm>
            <a:off x="2048582" y="2678771"/>
            <a:ext cx="2074382" cy="2464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429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11"/>
    </mc:Choice>
    <mc:Fallback xmlns="">
      <p:transition spd="slow" advTm="11311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AE8C3-1FEE-D469-315A-7E3F28B4E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B0901A63-FE52-6CE1-7D76-5768AF1A3DF8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tm-</a:t>
            </a:r>
            <a:r>
              <a:rPr lang="en-US" sz="2800" dirty="0" err="1">
                <a:solidFill>
                  <a:schemeClr val="bg1"/>
                </a:solidFill>
              </a:rPr>
              <a:t>rabbitmq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9C365-B011-FF09-0C98-F6756331B14B}"/>
              </a:ext>
            </a:extLst>
          </p:cNvPr>
          <p:cNvSpPr txBox="1"/>
          <p:nvPr/>
        </p:nvSpPr>
        <p:spPr>
          <a:xfrm>
            <a:off x="545403" y="1004208"/>
            <a:ext cx="8263861" cy="2696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On a system with heavy load backward indexing will progress at a rate of 1 month per hour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Backward indexing can cause monitoring delays if backward index tasks time out after 1 hour, which implies: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Data source is slow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Too many backward indexing tasks are added at the same time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Likely a combination of both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Backward index calls can be slower (larger time frame + older data)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19"/>
    </mc:Choice>
    <mc:Fallback xmlns="">
      <p:transition spd="slow" advTm="1119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95E95-B470-6DD6-899C-C6D0B0D8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DE967E7C-BCB9-4031-2F75-0F1E65B495BB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tm-</a:t>
            </a:r>
            <a:r>
              <a:rPr lang="en-US" sz="2800" dirty="0" err="1">
                <a:solidFill>
                  <a:schemeClr val="bg1"/>
                </a:solidFill>
              </a:rPr>
              <a:t>rabbitmq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58F40-0433-A720-8D7F-B37E13E41415}"/>
              </a:ext>
            </a:extLst>
          </p:cNvPr>
          <p:cNvSpPr txBox="1"/>
          <p:nvPr/>
        </p:nvSpPr>
        <p:spPr>
          <a:xfrm>
            <a:off x="545403" y="1004208"/>
            <a:ext cx="8263861" cy="2696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Impact of backward indexing is limited, even on a congested system. E.g.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10 tags doing backward indexing = 10 index calls per hour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 monitor on 1 tag = 30 index calls per hour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Backward indexing can cause bigger issues if done excessively and data source response times are long. E.g.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1800 tags with 2s response time = 1 hour/hour =&gt; monitor delays!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665A7A-66DD-FA03-54D3-438598A2F5C7}"/>
              </a:ext>
            </a:extLst>
          </p:cNvPr>
          <p:cNvSpPr/>
          <p:nvPr/>
        </p:nvSpPr>
        <p:spPr>
          <a:xfrm>
            <a:off x="284373" y="3889455"/>
            <a:ext cx="8720834" cy="7073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Do not (re-)index too many tags in parallel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Use batch index script with batch size &lt;10</a:t>
            </a:r>
          </a:p>
        </p:txBody>
      </p:sp>
    </p:spTree>
    <p:extLst>
      <p:ext uri="{BB962C8B-B14F-4D97-AF65-F5344CB8AC3E}">
        <p14:creationId xmlns:p14="http://schemas.microsoft.com/office/powerpoint/2010/main" val="3466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94"/>
    </mc:Choice>
    <mc:Fallback xmlns="">
      <p:transition spd="slow" advTm="5679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F006-673B-4650-1A17-B545C3E2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EC6CC187-B4DF-E498-DA7F-2E5D6B3631FC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tm-compute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410A18B-C847-941B-EDE4-5013F127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04708-94AD-49DE-F6B1-27DF73921FD9}"/>
              </a:ext>
            </a:extLst>
          </p:cNvPr>
          <p:cNvSpPr txBox="1"/>
          <p:nvPr/>
        </p:nvSpPr>
        <p:spPr>
          <a:xfrm>
            <a:off x="545403" y="906236"/>
            <a:ext cx="8263861" cy="1194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data sources are grouped into </a:t>
            </a:r>
            <a:r>
              <a:rPr lang="en-US" sz="1600" b="1" dirty="0">
                <a:solidFill>
                  <a:schemeClr val="bg1"/>
                </a:solidFill>
              </a:rPr>
              <a:t>fast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b="1" dirty="0">
                <a:solidFill>
                  <a:schemeClr val="bg1"/>
                </a:solidFill>
              </a:rPr>
              <a:t>slow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Simultaneous index operations (=indexing threads) divided over fast and slow based on #tags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9AEA6-FA45-F779-D4C8-3F76876B3913}"/>
              </a:ext>
            </a:extLst>
          </p:cNvPr>
          <p:cNvSpPr/>
          <p:nvPr/>
        </p:nvSpPr>
        <p:spPr>
          <a:xfrm>
            <a:off x="4106635" y="2678771"/>
            <a:ext cx="1502555" cy="2464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5824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05"/>
    </mc:Choice>
    <mc:Fallback xmlns="">
      <p:transition spd="slow" advTm="10420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4EB9A-BBF4-F2EA-DA92-6D12A215D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AD92722F-F069-D837-47FF-71A27B960243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Indexing threads vs. data source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41F1187-F503-45D9-8035-FAF94BC9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2815DD-4796-EBD4-8A01-733557300799}"/>
              </a:ext>
            </a:extLst>
          </p:cNvPr>
          <p:cNvSpPr/>
          <p:nvPr/>
        </p:nvSpPr>
        <p:spPr>
          <a:xfrm>
            <a:off x="4106635" y="2678771"/>
            <a:ext cx="1490124" cy="2464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75750-B8BF-3FD5-E5BC-6F26F25E3131}"/>
              </a:ext>
            </a:extLst>
          </p:cNvPr>
          <p:cNvSpPr/>
          <p:nvPr/>
        </p:nvSpPr>
        <p:spPr>
          <a:xfrm>
            <a:off x="7543800" y="2678771"/>
            <a:ext cx="1332187" cy="2464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8059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7"/>
    </mc:Choice>
    <mc:Fallback xmlns="">
      <p:transition spd="slow" advTm="317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81DA7-5249-E009-EE1E-7A8E5C3DB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CB542690-1EF5-6E97-475B-36AB52E81FDB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Indexing threads vs. data source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AA948-C310-F0D2-54C8-FE4550ADED05}"/>
              </a:ext>
            </a:extLst>
          </p:cNvPr>
          <p:cNvSpPr txBox="1"/>
          <p:nvPr/>
        </p:nvSpPr>
        <p:spPr>
          <a:xfrm>
            <a:off x="545403" y="1004208"/>
            <a:ext cx="8263861" cy="1932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x = monitor policy (2 min = 720 updates per day)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y = default policy (1 hour = 24 updates per day)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z = reduced policy (1 day = 1 update per day)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p = indexing threads / simultaneous index operations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r = data source response time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427E5-34F9-3B88-1B3E-CB29D5F96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34969"/>
            <a:ext cx="5352825" cy="2099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E8366-CEF5-0BA7-45E0-76D80C15BD50}"/>
              </a:ext>
            </a:extLst>
          </p:cNvPr>
          <p:cNvSpPr txBox="1"/>
          <p:nvPr/>
        </p:nvSpPr>
        <p:spPr>
          <a:xfrm>
            <a:off x="545403" y="3042745"/>
            <a:ext cx="386105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Total time = ((720x + 24y + z) / p) × 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bg1"/>
                </a:solidFill>
              </a:rPr>
              <a:t>r_max</a:t>
            </a:r>
            <a:r>
              <a:rPr lang="en-US" sz="1600" dirty="0">
                <a:solidFill>
                  <a:schemeClr val="bg1"/>
                </a:solidFill>
              </a:rPr>
              <a:t> = (86.400.000 × p) / (720x + 24y + z)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BED45-CAA5-AC52-6DBA-29F48B4B9A95}"/>
              </a:ext>
            </a:extLst>
          </p:cNvPr>
          <p:cNvSpPr txBox="1"/>
          <p:nvPr/>
        </p:nvSpPr>
        <p:spPr>
          <a:xfrm>
            <a:off x="6014545" y="2571750"/>
            <a:ext cx="4237264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" dirty="0">
                <a:solidFill>
                  <a:schemeClr val="bg1"/>
                </a:solidFill>
              </a:rPr>
              <a:t>x= 2% (with a max of 1000); y = 18%; z = 80%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55"/>
    </mc:Choice>
    <mc:Fallback xmlns="">
      <p:transition spd="slow" advTm="1314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305C8-3828-CF1F-CCEC-DD1FEBD53C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685800"/>
            <a:fld id="{768F7823-8351-1349-99AB-3F40C90B724C}" type="datetime4">
              <a:rPr lang="en-US">
                <a:solidFill>
                  <a:srgbClr val="FFFFFF">
                    <a:lumMod val="85000"/>
                  </a:srgbClr>
                </a:solidFill>
              </a:rPr>
              <a:pPr defTabSz="685800"/>
              <a:t>May 6, 2026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4EBD-DC46-A1C4-E067-C73B79E6B1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001E60"/>
                </a:solidFill>
              </a:rPr>
              <a:t>© TrendMiner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866FA-0018-D2C2-DBBF-9F8682C7CD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685800"/>
            <a:fld id="{9E843DB9-9987-4157-AB9C-CEA8D7D910BB}" type="slidenum">
              <a:rPr lang="en-US">
                <a:solidFill>
                  <a:srgbClr val="00B5E2"/>
                </a:solidFill>
              </a:rPr>
              <a:pPr defTabSz="685800"/>
              <a:t>2</a:t>
            </a:fld>
            <a:endParaRPr lang="en-US">
              <a:solidFill>
                <a:srgbClr val="00B5E2"/>
              </a:solidFill>
            </a:endParaRPr>
          </a:p>
        </p:txBody>
      </p:sp>
      <p:pic>
        <p:nvPicPr>
          <p:cNvPr id="10" name="Picture Placeholder 7" descr="A white and blue logo&#10;&#10;AI-generated content may be incorrect.">
            <a:extLst>
              <a:ext uri="{FF2B5EF4-FFF2-40B4-BE49-F238E27FC236}">
                <a16:creationId xmlns:a16="http://schemas.microsoft.com/office/drawing/2014/main" id="{4CEDCD8C-8EB5-B95B-2654-A28CF4C96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8" r="8848"/>
          <a:stretch/>
        </p:blipFill>
        <p:spPr>
          <a:xfrm>
            <a:off x="1227480" y="1646537"/>
            <a:ext cx="1143000" cy="1143000"/>
          </a:xfrm>
          <a:prstGeom prst="ellipse">
            <a:avLst/>
          </a:prstGeom>
        </p:spPr>
      </p:pic>
      <p:pic>
        <p:nvPicPr>
          <p:cNvPr id="12" name="Picture Placeholder 7" descr="A white question mark on a blue background&#10;&#10;AI-generated content may be incorrect.">
            <a:extLst>
              <a:ext uri="{FF2B5EF4-FFF2-40B4-BE49-F238E27FC236}">
                <a16:creationId xmlns:a16="http://schemas.microsoft.com/office/drawing/2014/main" id="{A2D1A816-7FA4-309D-D33B-B28B53B999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00" r="10000"/>
          <a:stretch/>
        </p:blipFill>
        <p:spPr>
          <a:xfrm>
            <a:off x="4066328" y="1646537"/>
            <a:ext cx="1142654" cy="1143000"/>
          </a:xfrm>
          <a:prstGeom prst="ellipse">
            <a:avLst/>
          </a:prstGeom>
        </p:spPr>
      </p:pic>
      <p:pic>
        <p:nvPicPr>
          <p:cNvPr id="14" name="Picture Placeholder 7" descr="A white line on a blue background&#10;&#10;AI-generated content may be incorrect.">
            <a:extLst>
              <a:ext uri="{FF2B5EF4-FFF2-40B4-BE49-F238E27FC236}">
                <a16:creationId xmlns:a16="http://schemas.microsoft.com/office/drawing/2014/main" id="{F67D0C52-5555-2E12-9C60-0D1AF95BF7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30" r="10630"/>
          <a:stretch/>
        </p:blipFill>
        <p:spPr>
          <a:xfrm>
            <a:off x="6833988" y="1646537"/>
            <a:ext cx="1143000" cy="1143000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C7DBBB-4D23-D4CD-D8A1-3FE392DFFD88}"/>
              </a:ext>
            </a:extLst>
          </p:cNvPr>
          <p:cNvSpPr txBox="1"/>
          <p:nvPr/>
        </p:nvSpPr>
        <p:spPr>
          <a:xfrm>
            <a:off x="862790" y="2984514"/>
            <a:ext cx="1912937" cy="1938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400" b="1" dirty="0">
                <a:solidFill>
                  <a:srgbClr val="FFFFFF"/>
                </a:solidFill>
                <a:latin typeface="Barlow"/>
              </a:rPr>
              <a:t>Listen only mode</a:t>
            </a:r>
            <a:endParaRPr lang="en-US" sz="1400" b="1" dirty="0">
              <a:solidFill>
                <a:srgbClr val="FFFFFF"/>
              </a:solidFill>
              <a:latin typeface="Barlow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1739F-CF56-79D2-05E0-1D5E25061EDC}"/>
              </a:ext>
            </a:extLst>
          </p:cNvPr>
          <p:cNvSpPr txBox="1"/>
          <p:nvPr/>
        </p:nvSpPr>
        <p:spPr>
          <a:xfrm>
            <a:off x="3417417" y="2984514"/>
            <a:ext cx="244047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GB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Use the question area</a:t>
            </a:r>
            <a:endParaRPr lang="en-US" sz="1400" dirty="0">
              <a:solidFill>
                <a:srgbClr val="FFFFFF"/>
              </a:solidFill>
              <a:latin typeface="Barlow"/>
            </a:endParaRPr>
          </a:p>
          <a:p>
            <a:pPr algn="ctr" defTabSz="685800"/>
            <a:r>
              <a:rPr lang="en-GB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in the side panel</a:t>
            </a:r>
            <a:br>
              <a:rPr lang="en-GB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</a:br>
            <a:br>
              <a:rPr lang="en-GB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</a:br>
            <a:r>
              <a:rPr lang="en-GB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Q&amp;A at the end</a:t>
            </a:r>
            <a:endParaRPr lang="en-GB" sz="1400" dirty="0">
              <a:solidFill>
                <a:srgbClr val="FFFFFF"/>
              </a:solidFill>
              <a:latin typeface="Barlow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2FCB4-599E-E0A9-1E2C-A954E09FBAD6}"/>
              </a:ext>
            </a:extLst>
          </p:cNvPr>
          <p:cNvSpPr txBox="1"/>
          <p:nvPr/>
        </p:nvSpPr>
        <p:spPr>
          <a:xfrm>
            <a:off x="6082673" y="2984514"/>
            <a:ext cx="264563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GB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A recording + slides will be </a:t>
            </a:r>
            <a:r>
              <a:rPr lang="nl-NL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made </a:t>
            </a:r>
            <a:r>
              <a:rPr lang="nl-NL" sz="1400" b="1" dirty="0" err="1">
                <a:solidFill>
                  <a:srgbClr val="FFFFFF"/>
                </a:solidFill>
                <a:latin typeface="Barlow"/>
                <a:ea typeface="+mn-lt"/>
                <a:cs typeface="+mn-lt"/>
              </a:rPr>
              <a:t>available</a:t>
            </a:r>
            <a:r>
              <a:rPr lang="nl-NL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 </a:t>
            </a:r>
            <a:r>
              <a:rPr lang="nl-NL" sz="1400" b="1" dirty="0" err="1">
                <a:solidFill>
                  <a:srgbClr val="FFFFFF"/>
                </a:solidFill>
                <a:latin typeface="Barlow"/>
                <a:ea typeface="+mn-lt"/>
                <a:cs typeface="+mn-lt"/>
              </a:rPr>
              <a:t>after</a:t>
            </a:r>
            <a:r>
              <a:rPr lang="nl-NL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 </a:t>
            </a:r>
            <a:r>
              <a:rPr lang="nl-NL" sz="1400" b="1" dirty="0" err="1">
                <a:solidFill>
                  <a:srgbClr val="FFFFFF"/>
                </a:solidFill>
                <a:latin typeface="Barlow"/>
                <a:ea typeface="+mn-lt"/>
                <a:cs typeface="+mn-lt"/>
              </a:rPr>
              <a:t>the</a:t>
            </a:r>
            <a:r>
              <a:rPr lang="nl-NL" sz="1400" b="1" dirty="0">
                <a:solidFill>
                  <a:srgbClr val="FFFFFF"/>
                </a:solidFill>
                <a:latin typeface="Barlow"/>
                <a:ea typeface="+mn-lt"/>
                <a:cs typeface="+mn-lt"/>
              </a:rPr>
              <a:t> </a:t>
            </a:r>
            <a:r>
              <a:rPr lang="nl-NL" sz="1400" b="1" dirty="0" err="1">
                <a:solidFill>
                  <a:srgbClr val="FFFFFF"/>
                </a:solidFill>
                <a:latin typeface="Barlow"/>
                <a:ea typeface="+mn-lt"/>
                <a:cs typeface="+mn-lt"/>
              </a:rPr>
              <a:t>webinar</a:t>
            </a:r>
            <a:endParaRPr lang="en-GB" sz="1400" dirty="0">
              <a:solidFill>
                <a:srgbClr val="FFFFFF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5409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9"/>
    </mc:Choice>
    <mc:Fallback xmlns="">
      <p:transition spd="slow" advTm="2306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9B84-5A52-C50B-B245-A3F8E29E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C486AF46-AC04-7648-6580-D1C775D77D40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Indexing threads vs. data source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43F99-94E0-7B74-B8C2-1C75B00104A9}"/>
              </a:ext>
            </a:extLst>
          </p:cNvPr>
          <p:cNvSpPr txBox="1"/>
          <p:nvPr/>
        </p:nvSpPr>
        <p:spPr>
          <a:xfrm>
            <a:off x="545403" y="1004208"/>
            <a:ext cx="8263861" cy="2320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Indexing threads: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Too high: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Limited by data source resources: data sources might be overloaded and become slower or unresponsive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Limited by TM system resources: 1 thread = 1 CPU + memory to store ingested data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Too low: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Less throughput, more risk on congestion</a:t>
            </a:r>
          </a:p>
        </p:txBody>
      </p:sp>
    </p:spTree>
    <p:extLst>
      <p:ext uri="{BB962C8B-B14F-4D97-AF65-F5344CB8AC3E}">
        <p14:creationId xmlns:p14="http://schemas.microsoft.com/office/powerpoint/2010/main" val="42462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49"/>
    </mc:Choice>
    <mc:Fallback xmlns="">
      <p:transition spd="slow" advTm="8234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47C7-39D2-C8D7-C8C8-14483886A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77C34-3EFC-0424-38FF-B13D4354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00" y="890751"/>
            <a:ext cx="4147894" cy="4023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83003-447C-50A4-B27D-74E009368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06" y="890751"/>
            <a:ext cx="4147894" cy="40230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C63D39-12D2-2F6B-1FDB-31AD8940217F}"/>
              </a:ext>
            </a:extLst>
          </p:cNvPr>
          <p:cNvSpPr/>
          <p:nvPr/>
        </p:nvSpPr>
        <p:spPr>
          <a:xfrm>
            <a:off x="449317" y="2270233"/>
            <a:ext cx="1868214" cy="717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929B1-56F9-9271-659C-B9499177183E}"/>
              </a:ext>
            </a:extLst>
          </p:cNvPr>
          <p:cNvSpPr/>
          <p:nvPr/>
        </p:nvSpPr>
        <p:spPr>
          <a:xfrm>
            <a:off x="1415488" y="3279344"/>
            <a:ext cx="948559" cy="370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55B0D-4298-E3A4-BFDB-66F13E369002}"/>
              </a:ext>
            </a:extLst>
          </p:cNvPr>
          <p:cNvSpPr/>
          <p:nvPr/>
        </p:nvSpPr>
        <p:spPr>
          <a:xfrm>
            <a:off x="5831394" y="3094159"/>
            <a:ext cx="948559" cy="370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DF78D-943F-6C6B-6EC1-1559818C5888}"/>
              </a:ext>
            </a:extLst>
          </p:cNvPr>
          <p:cNvSpPr/>
          <p:nvPr/>
        </p:nvSpPr>
        <p:spPr>
          <a:xfrm>
            <a:off x="4873638" y="2295712"/>
            <a:ext cx="1868214" cy="717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4ECA2A0A-A36F-ED12-C6FF-A9FAB7C11B65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Indexing threads vs. data source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67"/>
    </mc:Choice>
    <mc:Fallback xmlns="">
      <p:transition spd="slow" advTm="5306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C5665-F382-0202-8205-5601B884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BFD23-7D6C-E244-8B21-254A85FB0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79" y="890749"/>
            <a:ext cx="4147894" cy="4023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79AE8B-0BB4-D6ED-368B-890F8140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0" y="890751"/>
            <a:ext cx="4147894" cy="40230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CB0A08-B4C9-134A-37FA-C0090068D084}"/>
              </a:ext>
            </a:extLst>
          </p:cNvPr>
          <p:cNvSpPr/>
          <p:nvPr/>
        </p:nvSpPr>
        <p:spPr>
          <a:xfrm>
            <a:off x="449317" y="2270233"/>
            <a:ext cx="1868214" cy="717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E8D41-6630-109D-2984-58451A6ADEA7}"/>
              </a:ext>
            </a:extLst>
          </p:cNvPr>
          <p:cNvSpPr/>
          <p:nvPr/>
        </p:nvSpPr>
        <p:spPr>
          <a:xfrm>
            <a:off x="2364047" y="1713185"/>
            <a:ext cx="1868214" cy="557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1443-7DFE-D52D-F533-99D8706BA83A}"/>
              </a:ext>
            </a:extLst>
          </p:cNvPr>
          <p:cNvSpPr/>
          <p:nvPr/>
        </p:nvSpPr>
        <p:spPr>
          <a:xfrm>
            <a:off x="6779953" y="1707131"/>
            <a:ext cx="1868214" cy="563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5DBA5ED4-C8E1-80CB-E235-494ACB05F64D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Indexing threads vs. data source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BC0EA-F8F7-C648-3D57-DB0712B5469E}"/>
              </a:ext>
            </a:extLst>
          </p:cNvPr>
          <p:cNvSpPr/>
          <p:nvPr/>
        </p:nvSpPr>
        <p:spPr>
          <a:xfrm>
            <a:off x="4897287" y="2270233"/>
            <a:ext cx="1868214" cy="717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6408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4"/>
    </mc:Choice>
    <mc:Fallback xmlns="">
      <p:transition spd="slow" advTm="2102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44861-EAE7-29BC-1952-3CA5E005C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00904EB-7D46-06E6-C890-4F9CBA257BC3}"/>
              </a:ext>
            </a:extLst>
          </p:cNvPr>
          <p:cNvSpPr/>
          <p:nvPr/>
        </p:nvSpPr>
        <p:spPr>
          <a:xfrm>
            <a:off x="211581" y="3566032"/>
            <a:ext cx="8720834" cy="7073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Increase indexing threads only if your data sources can handle the load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Gradually increase and keep monitoring the response times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AF1E64-24EC-7867-3190-967263D56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97976"/>
              </p:ext>
            </p:extLst>
          </p:nvPr>
        </p:nvGraphicFramePr>
        <p:xfrm>
          <a:off x="595893" y="1071756"/>
          <a:ext cx="7952211" cy="206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689">
                  <a:extLst>
                    <a:ext uri="{9D8B030D-6E8A-4147-A177-3AD203B41FA5}">
                      <a16:colId xmlns:a16="http://schemas.microsoft.com/office/drawing/2014/main" val="3846259197"/>
                    </a:ext>
                  </a:extLst>
                </a:gridCol>
                <a:gridCol w="5116522">
                  <a:extLst>
                    <a:ext uri="{9D8B030D-6E8A-4147-A177-3AD203B41FA5}">
                      <a16:colId xmlns:a16="http://schemas.microsoft.com/office/drawing/2014/main" val="542891711"/>
                    </a:ext>
                  </a:extLst>
                </a:gridCol>
              </a:tblGrid>
              <a:tr h="5713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Performance data sources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Advised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01780"/>
                  </a:ext>
                </a:extLst>
              </a:tr>
              <a:tr h="4925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All data sources perform well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indexing threads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94692"/>
                  </a:ext>
                </a:extLst>
              </a:tr>
              <a:tr h="498913">
                <a:tc>
                  <a:txBody>
                    <a:bodyPr/>
                    <a:lstStyle/>
                    <a:p>
                      <a:r>
                        <a:rPr lang="en-US" dirty="0"/>
                        <a:t>All data sources perform 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indexing threads OR increase data source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870271"/>
                  </a:ext>
                </a:extLst>
              </a:tr>
              <a:tr h="499221">
                <a:tc>
                  <a:txBody>
                    <a:bodyPr/>
                    <a:lstStyle/>
                    <a:p>
                      <a:r>
                        <a:rPr lang="en-US" dirty="0"/>
                        <a:t>Some data sources perform 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performance of underperforming data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7228"/>
                  </a:ext>
                </a:extLst>
              </a:tr>
            </a:tbl>
          </a:graphicData>
        </a:graphic>
      </p:graphicFrame>
      <p:sp>
        <p:nvSpPr>
          <p:cNvPr id="5" name="Text 1">
            <a:extLst>
              <a:ext uri="{FF2B5EF4-FFF2-40B4-BE49-F238E27FC236}">
                <a16:creationId xmlns:a16="http://schemas.microsoft.com/office/drawing/2014/main" id="{EFE2263E-7D3F-AD61-0209-056AFBB981C3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Indexing threads vs. data source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5"/>
    </mc:Choice>
    <mc:Fallback xmlns="">
      <p:transition spd="slow" advTm="2224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2EC5E-64EE-F3A9-41CB-585E60BC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B1707-9655-A74F-91BF-CDBE881E7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008" y="890748"/>
            <a:ext cx="4147894" cy="4023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74AF13-7CAE-5DF9-AF7A-CDC9DD8C9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17" y="890744"/>
            <a:ext cx="4147894" cy="4023073"/>
          </a:xfrm>
          <a:prstGeom prst="rect">
            <a:avLst/>
          </a:prstGeom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629ACE31-F23D-720A-0689-66C5CEB1624F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Indexing threads vs. data source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1BBB1E-E3F3-ECEB-6F4A-C8A298156C34}"/>
              </a:ext>
            </a:extLst>
          </p:cNvPr>
          <p:cNvSpPr/>
          <p:nvPr/>
        </p:nvSpPr>
        <p:spPr>
          <a:xfrm>
            <a:off x="488731" y="1137968"/>
            <a:ext cx="3748474" cy="1132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7BB31-7AF6-B337-9989-F55F77CB14DC}"/>
              </a:ext>
            </a:extLst>
          </p:cNvPr>
          <p:cNvSpPr/>
          <p:nvPr/>
        </p:nvSpPr>
        <p:spPr>
          <a:xfrm>
            <a:off x="4887310" y="1137968"/>
            <a:ext cx="3767959" cy="1132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9431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33"/>
    </mc:Choice>
    <mc:Fallback xmlns="">
      <p:transition spd="slow" advTm="3473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E659-82E5-B466-2785-30B32FBC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450F23-476C-B032-2D05-AE883F398176}"/>
              </a:ext>
            </a:extLst>
          </p:cNvPr>
          <p:cNvSpPr/>
          <p:nvPr/>
        </p:nvSpPr>
        <p:spPr>
          <a:xfrm>
            <a:off x="284373" y="3889455"/>
            <a:ext cx="8720834" cy="7073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Good data source response time is crucial for performant indexing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100" dirty="0"/>
              <a:t>Check the response times in the index manager in case of delays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05CD1-2BEE-777E-BBF5-520ED476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38" y="157646"/>
            <a:ext cx="7104923" cy="35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2"/>
    </mc:Choice>
    <mc:Fallback xmlns="">
      <p:transition spd="slow" advTm="2231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FFB0-44A1-F3C3-68FC-D7646B4C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EE12F3E9-1344-03F1-C600-8A003936329C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rebuchet MS"/>
              </a:rPr>
              <a:t>Disclaimer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0B615-99A7-7FF4-F15F-B9EEB8AAD67A}"/>
              </a:ext>
            </a:extLst>
          </p:cNvPr>
          <p:cNvSpPr txBox="1"/>
          <p:nvPr/>
        </p:nvSpPr>
        <p:spPr>
          <a:xfrm>
            <a:off x="545403" y="1004208"/>
            <a:ext cx="8263861" cy="3699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Calculations and models are oversimplified!</a:t>
            </a: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Not taken into account: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Data source parallel connections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Index granularity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Data sources typically have different response times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Response times can differ significantly depending on requested time period (size and recency)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System resources are shared with other services (context, </a:t>
            </a:r>
            <a:r>
              <a:rPr lang="en-US" sz="1200" dirty="0" err="1">
                <a:solidFill>
                  <a:schemeClr val="bg1"/>
                </a:solidFill>
              </a:rPr>
              <a:t>assets,dashboards</a:t>
            </a:r>
            <a:r>
              <a:rPr lang="en-US" sz="1200" dirty="0">
                <a:solidFill>
                  <a:schemeClr val="bg1"/>
                </a:solidFill>
              </a:rPr>
              <a:t>, …)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Interactive index calls (e.g. live dashboards)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Influence of temporary connection issues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Data source error responses inflict penalties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Indexing flow has hardcoded polling limits (max 100 index tasks per data source per 5s)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283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93"/>
    </mc:Choice>
    <mc:Fallback xmlns="">
      <p:transition spd="slow" advTm="13859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6A33B-BADF-C5A7-A135-F0A85FB44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1E5DFB0E-1B7F-3F5F-7434-B8521C0F2718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Tips and tricks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C4B41-55B6-43E8-94A6-5695D6CF7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b="8151"/>
          <a:stretch>
            <a:fillRect/>
          </a:stretch>
        </p:blipFill>
        <p:spPr>
          <a:xfrm>
            <a:off x="367576" y="856969"/>
            <a:ext cx="8533557" cy="39371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FBB688-7D16-E8A4-45A6-FE75F324D72D}"/>
              </a:ext>
            </a:extLst>
          </p:cNvPr>
          <p:cNvSpPr/>
          <p:nvPr/>
        </p:nvSpPr>
        <p:spPr>
          <a:xfrm>
            <a:off x="2787651" y="89738"/>
            <a:ext cx="4381499" cy="633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Sort by “End of data” ascending to see which tags do redundant calls and are candidates to become ‘dormant’.</a:t>
            </a:r>
          </a:p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Optimal case: End of data = close to “Last update” (for all tags)</a:t>
            </a:r>
          </a:p>
          <a:p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487FA0-84BA-2928-AE52-48163DC0ADE0}"/>
              </a:ext>
            </a:extLst>
          </p:cNvPr>
          <p:cNvSpPr/>
          <p:nvPr/>
        </p:nvSpPr>
        <p:spPr>
          <a:xfrm>
            <a:off x="5443742" y="2049332"/>
            <a:ext cx="1437906" cy="207159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15EFA3-6F6A-4EBA-A203-5ED3482EEA7E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H="1" flipV="1">
            <a:off x="4978401" y="722962"/>
            <a:ext cx="1184294" cy="13263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6CA468D-4D87-F53C-FD42-41991CE63BE8}"/>
              </a:ext>
            </a:extLst>
          </p:cNvPr>
          <p:cNvSpPr/>
          <p:nvPr/>
        </p:nvSpPr>
        <p:spPr>
          <a:xfrm>
            <a:off x="2897468" y="3477050"/>
            <a:ext cx="5092546" cy="30559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example will lead to suboptimal performance (if today = e.g. March 1st 2026)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08991E-8103-74CC-4534-9974FAAE9693}"/>
              </a:ext>
            </a:extLst>
          </p:cNvPr>
          <p:cNvCxnSpPr>
            <a:cxnSpLocks/>
            <a:stCxn id="27" idx="2"/>
            <a:endCxn id="13" idx="0"/>
          </p:cNvCxnSpPr>
          <p:nvPr/>
        </p:nvCxnSpPr>
        <p:spPr>
          <a:xfrm flipH="1">
            <a:off x="5443741" y="2465575"/>
            <a:ext cx="1097326" cy="10114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D620D5-3A27-5C2F-0339-45F54BC1B2D5}"/>
              </a:ext>
            </a:extLst>
          </p:cNvPr>
          <p:cNvSpPr/>
          <p:nvPr/>
        </p:nvSpPr>
        <p:spPr>
          <a:xfrm>
            <a:off x="5443741" y="2258416"/>
            <a:ext cx="2194651" cy="207159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0"/>
    </mc:Choice>
    <mc:Fallback xmlns="">
      <p:transition spd="slow" advTm="2995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E2858-D1A2-758F-8346-9DCAB3DA6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06E9E7DE-44ED-0755-1620-0BB1A28DB71E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Tips and tricks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266799-1F8D-C010-7A78-8DD098D0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50" y="1680531"/>
            <a:ext cx="8517500" cy="30018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451DB1-87C4-5495-9666-EEDBAEBC00C6}"/>
              </a:ext>
            </a:extLst>
          </p:cNvPr>
          <p:cNvSpPr/>
          <p:nvPr/>
        </p:nvSpPr>
        <p:spPr>
          <a:xfrm>
            <a:off x="313250" y="1049735"/>
            <a:ext cx="4890156" cy="5029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Check for delayed tags. If all tags are delayed the system might be congested.</a:t>
            </a:r>
          </a:p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Preferably no tags are delayed.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3FB9FA-6BEF-9E7C-58B7-3FC8B5C3181F}"/>
              </a:ext>
            </a:extLst>
          </p:cNvPr>
          <p:cNvSpPr/>
          <p:nvPr/>
        </p:nvSpPr>
        <p:spPr>
          <a:xfrm>
            <a:off x="658907" y="2853373"/>
            <a:ext cx="413148" cy="181489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EA5617-1D47-68BC-20F0-3F08380F85CE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865481" y="1552655"/>
            <a:ext cx="1892847" cy="13007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B96A6A3-CC8B-78AC-2C98-97166DF0CB71}"/>
              </a:ext>
            </a:extLst>
          </p:cNvPr>
          <p:cNvSpPr/>
          <p:nvPr/>
        </p:nvSpPr>
        <p:spPr>
          <a:xfrm>
            <a:off x="3336207" y="302006"/>
            <a:ext cx="4890156" cy="5029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“Out of date” tags indicate errors for fetching data. For calculated tags, check the underlying data source tags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BDB3550-080D-66AA-A871-90F505A59D4C}"/>
              </a:ext>
            </a:extLst>
          </p:cNvPr>
          <p:cNvSpPr/>
          <p:nvPr/>
        </p:nvSpPr>
        <p:spPr>
          <a:xfrm>
            <a:off x="7178932" y="3273773"/>
            <a:ext cx="554053" cy="439006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1C5D23-4619-8089-70A1-F449B9369507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H="1" flipV="1">
            <a:off x="5781285" y="804926"/>
            <a:ext cx="1674674" cy="24688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2"/>
    </mc:Choice>
    <mc:Fallback xmlns="">
      <p:transition spd="slow" advTm="4330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E3F3F-14B5-7654-9A50-0359F134A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495FA809-009A-88AA-0CB6-4D452044DF93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Tips and tricks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37846-811B-D660-C8E8-3C9B0A84E6E5}"/>
              </a:ext>
            </a:extLst>
          </p:cNvPr>
          <p:cNvPicPr/>
          <p:nvPr/>
        </p:nvPicPr>
        <p:blipFill>
          <a:blip r:embed="rId3"/>
          <a:srcRect b="31958"/>
          <a:stretch>
            <a:fillRect/>
          </a:stretch>
        </p:blipFill>
        <p:spPr>
          <a:xfrm>
            <a:off x="220656" y="1790076"/>
            <a:ext cx="8702688" cy="29744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E3A9E9-D7DD-7EFD-560E-7DD9DFA96B35}"/>
              </a:ext>
            </a:extLst>
          </p:cNvPr>
          <p:cNvSpPr/>
          <p:nvPr/>
        </p:nvSpPr>
        <p:spPr>
          <a:xfrm>
            <a:off x="2022764" y="1013632"/>
            <a:ext cx="6726894" cy="5029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Status ‘OK’ does not mean the tag has recent data. It just indicates there is nothing wrong with the tag itself.</a:t>
            </a:r>
          </a:p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 can depend on a dormant tag for example.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263ED5-CFAE-7980-156C-9ACE9DB6E62B}"/>
              </a:ext>
            </a:extLst>
          </p:cNvPr>
          <p:cNvSpPr/>
          <p:nvPr/>
        </p:nvSpPr>
        <p:spPr>
          <a:xfrm>
            <a:off x="5911699" y="3655923"/>
            <a:ext cx="2253355" cy="198100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11D368-7399-F78A-823D-D61EA4728345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5386211" y="1516552"/>
            <a:ext cx="1295326" cy="2139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2"/>
    </mc:Choice>
    <mc:Fallback xmlns="">
      <p:transition spd="slow" advTm="607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9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31520" y="32004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 today’s session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60398" y="1281435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Intro</a:t>
            </a:r>
          </a:p>
        </p:txBody>
      </p:sp>
      <p:sp>
        <p:nvSpPr>
          <p:cNvPr id="7" name="Text 4"/>
          <p:cNvSpPr/>
          <p:nvPr/>
        </p:nvSpPr>
        <p:spPr>
          <a:xfrm>
            <a:off x="3046398" y="1281435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Recap on indexing basics</a:t>
            </a:r>
          </a:p>
        </p:txBody>
      </p:sp>
      <p:sp>
        <p:nvSpPr>
          <p:cNvPr id="18" name="Text 12"/>
          <p:cNvSpPr/>
          <p:nvPr/>
        </p:nvSpPr>
        <p:spPr>
          <a:xfrm>
            <a:off x="760398" y="1747251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Calibri"/>
                <a:cs typeface="Calibri"/>
              </a:rPr>
              <a:t>Index policies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9" name="Text 13"/>
          <p:cNvSpPr/>
          <p:nvPr/>
        </p:nvSpPr>
        <p:spPr>
          <a:xfrm>
            <a:off x="3046398" y="1747251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Index update frequency based on usage</a:t>
            </a:r>
          </a:p>
        </p:txBody>
      </p:sp>
      <p:sp>
        <p:nvSpPr>
          <p:cNvPr id="34" name="Text 24"/>
          <p:cNvSpPr/>
          <p:nvPr/>
        </p:nvSpPr>
        <p:spPr>
          <a:xfrm>
            <a:off x="760398" y="3144699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Calibri"/>
                <a:cs typeface="Calibri"/>
              </a:rPr>
              <a:t>Tips and tricks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5" name="Text 25"/>
          <p:cNvSpPr/>
          <p:nvPr/>
        </p:nvSpPr>
        <p:spPr>
          <a:xfrm>
            <a:off x="3046398" y="3144699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How to do a health check on your installation</a:t>
            </a:r>
          </a:p>
        </p:txBody>
      </p:sp>
      <p:sp>
        <p:nvSpPr>
          <p:cNvPr id="4" name="Text 15">
            <a:extLst>
              <a:ext uri="{FF2B5EF4-FFF2-40B4-BE49-F238E27FC236}">
                <a16:creationId xmlns:a16="http://schemas.microsoft.com/office/drawing/2014/main" id="{0C34D5C8-D8F7-283D-9961-EFFDB20E72CB}"/>
              </a:ext>
            </a:extLst>
          </p:cNvPr>
          <p:cNvSpPr/>
          <p:nvPr/>
        </p:nvSpPr>
        <p:spPr>
          <a:xfrm>
            <a:off x="760398" y="2678883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Data source performance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" name="Text 16">
            <a:extLst>
              <a:ext uri="{FF2B5EF4-FFF2-40B4-BE49-F238E27FC236}">
                <a16:creationId xmlns:a16="http://schemas.microsoft.com/office/drawing/2014/main" id="{43D64CD6-D742-DC57-FDF4-EB987BC7A6BA}"/>
              </a:ext>
            </a:extLst>
          </p:cNvPr>
          <p:cNvSpPr/>
          <p:nvPr/>
        </p:nvSpPr>
        <p:spPr>
          <a:xfrm>
            <a:off x="3046398" y="2678883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Align index settings in </a:t>
            </a:r>
            <a:r>
              <a:rPr lang="en-US" sz="1200" dirty="0" err="1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TrendMiner</a:t>
            </a:r>
            <a:r>
              <a:rPr lang="en-US" sz="1200" dirty="0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 with your data source performance</a:t>
            </a:r>
          </a:p>
        </p:txBody>
      </p:sp>
      <p:sp>
        <p:nvSpPr>
          <p:cNvPr id="2" name="Text 24">
            <a:extLst>
              <a:ext uri="{FF2B5EF4-FFF2-40B4-BE49-F238E27FC236}">
                <a16:creationId xmlns:a16="http://schemas.microsoft.com/office/drawing/2014/main" id="{6DB45E50-09F5-855E-7C1F-0721B73D0A52}"/>
              </a:ext>
            </a:extLst>
          </p:cNvPr>
          <p:cNvSpPr/>
          <p:nvPr/>
        </p:nvSpPr>
        <p:spPr>
          <a:xfrm>
            <a:off x="760398" y="3610513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Closing and Questions</a:t>
            </a: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8" name="Text 25">
            <a:extLst>
              <a:ext uri="{FF2B5EF4-FFF2-40B4-BE49-F238E27FC236}">
                <a16:creationId xmlns:a16="http://schemas.microsoft.com/office/drawing/2014/main" id="{D1D2C3F7-8C71-ADF6-D469-1143B442AEA1}"/>
              </a:ext>
            </a:extLst>
          </p:cNvPr>
          <p:cNvSpPr/>
          <p:nvPr/>
        </p:nvSpPr>
        <p:spPr>
          <a:xfrm>
            <a:off x="3046398" y="3610513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Wrap up</a:t>
            </a: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7D7AED0C-F0F8-38A9-F118-E5ADADC55C7E}"/>
              </a:ext>
            </a:extLst>
          </p:cNvPr>
          <p:cNvSpPr/>
          <p:nvPr/>
        </p:nvSpPr>
        <p:spPr>
          <a:xfrm>
            <a:off x="760398" y="2213067"/>
            <a:ext cx="2286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Indexing flow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E7844E1A-B7DA-4249-AB07-3BCE3D77C6D8}"/>
              </a:ext>
            </a:extLst>
          </p:cNvPr>
          <p:cNvSpPr/>
          <p:nvPr/>
        </p:nvSpPr>
        <p:spPr>
          <a:xfrm>
            <a:off x="3046398" y="2213067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94A3B8"/>
                </a:solidFill>
                <a:latin typeface="Calibri"/>
                <a:ea typeface="Calibri"/>
                <a:cs typeface="Calibri"/>
              </a:rPr>
              <a:t>End-to-end overview of different components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92"/>
    </mc:Choice>
    <mc:Fallback xmlns="">
      <p:transition spd="slow" advTm="4069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F9E35-EB4E-E383-0A3D-4C11F686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6433C9C5-618B-891E-9CE9-4AD597699DBD}"/>
              </a:ext>
            </a:extLst>
          </p:cNvPr>
          <p:cNvSpPr/>
          <p:nvPr/>
        </p:nvSpPr>
        <p:spPr>
          <a:xfrm>
            <a:off x="545402" y="107010"/>
            <a:ext cx="7680960" cy="38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Tips and tricks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6EC55-7DB1-3FF3-C3FC-D2DDFBC481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0336" y="1171819"/>
            <a:ext cx="8490298" cy="39716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FF62BA-557F-70DC-9732-DE5047439115}"/>
              </a:ext>
            </a:extLst>
          </p:cNvPr>
          <p:cNvSpPr/>
          <p:nvPr/>
        </p:nvSpPr>
        <p:spPr>
          <a:xfrm>
            <a:off x="5135107" y="4241755"/>
            <a:ext cx="2295325" cy="3035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“No Data” = no calls in the last hour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FDC799-FB5A-68C1-61D3-0D4053787DEC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>
            <a:off x="3681248" y="4361572"/>
            <a:ext cx="1453859" cy="319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5039FD5-842F-FA01-931F-EA206BFF8E8A}"/>
              </a:ext>
            </a:extLst>
          </p:cNvPr>
          <p:cNvSpPr/>
          <p:nvPr/>
        </p:nvSpPr>
        <p:spPr>
          <a:xfrm>
            <a:off x="2129072" y="4119613"/>
            <a:ext cx="1552176" cy="48391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A9B701-47C8-E351-BDCE-67A6DBEA043F}"/>
              </a:ext>
            </a:extLst>
          </p:cNvPr>
          <p:cNvSpPr/>
          <p:nvPr/>
        </p:nvSpPr>
        <p:spPr>
          <a:xfrm>
            <a:off x="2804668" y="1530473"/>
            <a:ext cx="3162429" cy="3192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Index operations = backward + forward indexing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090742-4A4E-55C9-6255-D8BD8104779F}"/>
              </a:ext>
            </a:extLst>
          </p:cNvPr>
          <p:cNvSpPr/>
          <p:nvPr/>
        </p:nvSpPr>
        <p:spPr>
          <a:xfrm>
            <a:off x="4863661" y="2914495"/>
            <a:ext cx="3262033" cy="4863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lower the better: &lt;1s = ok; &gt;10s = bad. But only user experience matters.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26ADA6-C646-D0DC-A565-D6CD5DFE01CC}"/>
              </a:ext>
            </a:extLst>
          </p:cNvPr>
          <p:cNvSpPr/>
          <p:nvPr/>
        </p:nvSpPr>
        <p:spPr>
          <a:xfrm>
            <a:off x="476035" y="525864"/>
            <a:ext cx="4179666" cy="48525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“CONNECTOR - HISTORIAN/DATA SOURCE” column not available for data sources which do not connect via a TM connector</a:t>
            </a:r>
          </a:p>
          <a:p>
            <a:pPr marL="214313" indent="-214313">
              <a:buFontTx/>
              <a:buChar char="-"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ABC3D6-86C4-8670-7A82-348A07AC44D2}"/>
              </a:ext>
            </a:extLst>
          </p:cNvPr>
          <p:cNvCxnSpPr>
            <a:cxnSpLocks/>
            <a:stCxn id="23" idx="2"/>
            <a:endCxn id="33" idx="0"/>
          </p:cNvCxnSpPr>
          <p:nvPr/>
        </p:nvCxnSpPr>
        <p:spPr>
          <a:xfrm flipH="1">
            <a:off x="1178109" y="1011117"/>
            <a:ext cx="1387759" cy="24776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9C6C4F3-8E92-89A0-BB1F-FFDA04EBB1A8}"/>
              </a:ext>
            </a:extLst>
          </p:cNvPr>
          <p:cNvSpPr/>
          <p:nvPr/>
        </p:nvSpPr>
        <p:spPr>
          <a:xfrm>
            <a:off x="402021" y="3488784"/>
            <a:ext cx="1552176" cy="1579829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6750361-2B48-CD92-4B39-B026B53E91F1}"/>
              </a:ext>
            </a:extLst>
          </p:cNvPr>
          <p:cNvSpPr/>
          <p:nvPr/>
        </p:nvSpPr>
        <p:spPr>
          <a:xfrm>
            <a:off x="2129072" y="3701458"/>
            <a:ext cx="890025" cy="138097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F2E29B9-12B9-A4A3-1504-67298639D31B}"/>
              </a:ext>
            </a:extLst>
          </p:cNvPr>
          <p:cNvCxnSpPr>
            <a:cxnSpLocks/>
            <a:stCxn id="19" idx="2"/>
            <a:endCxn id="35" idx="0"/>
          </p:cNvCxnSpPr>
          <p:nvPr/>
        </p:nvCxnSpPr>
        <p:spPr>
          <a:xfrm flipH="1">
            <a:off x="2574085" y="1849688"/>
            <a:ext cx="1811798" cy="18517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5AF9286-0798-191B-DCA2-F66023542565}"/>
              </a:ext>
            </a:extLst>
          </p:cNvPr>
          <p:cNvSpPr/>
          <p:nvPr/>
        </p:nvSpPr>
        <p:spPr>
          <a:xfrm>
            <a:off x="2129072" y="3839556"/>
            <a:ext cx="1426052" cy="28005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1000" tIns="81000" rIns="81000" bIns="81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1" err="1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3EBBBC-1260-90D3-EB62-056424902BFA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555124" y="3157659"/>
            <a:ext cx="1308537" cy="8101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29"/>
    </mc:Choice>
    <mc:Fallback xmlns="">
      <p:transition spd="slow" advTm="9922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D856-A5E3-F575-6727-4032B60A5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09101D-1BFE-5E78-09B2-8C9E3947135E}"/>
              </a:ext>
            </a:extLst>
          </p:cNvPr>
          <p:cNvSpPr txBox="1"/>
          <p:nvPr/>
        </p:nvSpPr>
        <p:spPr>
          <a:xfrm>
            <a:off x="375406" y="1081385"/>
            <a:ext cx="86771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How to determine the best "simultaneous index operations" configuration?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  <a:hlinkClick r:id="rId3"/>
              </a:rPr>
              <a:t>https://documentation.trendminer.com/en/how-to-determine-the-best--simultaneous-index-operations--configuration-.html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Index manager and performance overview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  <a:hlinkClick r:id="rId4"/>
              </a:rPr>
              <a:t>https://documentation.trendminer.com/en/index-manager-and-performance-overview.html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Indexing explained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  <a:hlinkClick r:id="rId5"/>
              </a:rPr>
              <a:t>https://userguide.trendminer.com/en/indexing-explained.html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How to evaluate time series data source metrics</a:t>
            </a:r>
            <a:br>
              <a:rPr lang="en-US" sz="1200" dirty="0">
                <a:solidFill>
                  <a:schemeClr val="bg1"/>
                </a:solidFill>
                <a:hlinkClick r:id="rId6"/>
              </a:rPr>
            </a:br>
            <a:r>
              <a:rPr lang="en-US" sz="1200" dirty="0">
                <a:solidFill>
                  <a:schemeClr val="bg1"/>
                </a:solidFill>
                <a:hlinkClick r:id="rId6"/>
              </a:rPr>
              <a:t>https://documentation.trendminer.com/en/how-to-evaluate-time-series-data-source-metrics.html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Tag index update simulator</a:t>
            </a:r>
            <a:br>
              <a:rPr lang="en-US" sz="1200" dirty="0">
                <a:solidFill>
                  <a:schemeClr val="bg1"/>
                </a:solidFill>
                <a:hlinkClick r:id="rId7"/>
              </a:rPr>
            </a:br>
            <a:r>
              <a:rPr lang="en-US" sz="1200" dirty="0">
                <a:solidFill>
                  <a:schemeClr val="bg1"/>
                </a:solidFill>
                <a:hlinkClick r:id="rId7"/>
              </a:rPr>
              <a:t>https://community.trendminer.com/p/tagupdate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4AF57-DEA5-56F7-30B5-E540602859A8}"/>
              </a:ext>
            </a:extLst>
          </p:cNvPr>
          <p:cNvSpPr txBox="1"/>
          <p:nvPr/>
        </p:nvSpPr>
        <p:spPr>
          <a:xfrm>
            <a:off x="375407" y="395867"/>
            <a:ext cx="6126480" cy="313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solidFill>
                  <a:srgbClr val="FFFFFF"/>
                </a:solidFill>
                <a:latin typeface="Barlow"/>
                <a:cs typeface="Arial"/>
              </a:rPr>
              <a:t>Pages referenced in this webinar</a:t>
            </a:r>
            <a:endParaRPr lang="en-US" sz="16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ext 12">
            <a:extLst>
              <a:ext uri="{FF2B5EF4-FFF2-40B4-BE49-F238E27FC236}">
                <a16:creationId xmlns:a16="http://schemas.microsoft.com/office/drawing/2014/main" id="{E707CB85-2C14-33EA-05E3-1A23732A9404}"/>
              </a:ext>
            </a:extLst>
          </p:cNvPr>
          <p:cNvSpPr/>
          <p:nvPr/>
        </p:nvSpPr>
        <p:spPr>
          <a:xfrm>
            <a:off x="8073213" y="4796028"/>
            <a:ext cx="121320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chemeClr val="bg1"/>
                </a:solidFill>
                <a:latin typeface="Calibri"/>
                <a:cs typeface="Calibri"/>
              </a:rPr>
              <a:t>Useful resources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32E07-EE3B-AF64-2C39-44B617370355}"/>
              </a:ext>
            </a:extLst>
          </p:cNvPr>
          <p:cNvSpPr txBox="1"/>
          <p:nvPr/>
        </p:nvSpPr>
        <p:spPr>
          <a:xfrm>
            <a:off x="527806" y="3923615"/>
            <a:ext cx="65931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Tip: ask your favorite AI chatbot to help out (but always verify against our docs)</a:t>
            </a:r>
          </a:p>
        </p:txBody>
      </p:sp>
    </p:spTree>
    <p:extLst>
      <p:ext uri="{BB962C8B-B14F-4D97-AF65-F5344CB8AC3E}">
        <p14:creationId xmlns:p14="http://schemas.microsoft.com/office/powerpoint/2010/main" val="2249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65"/>
    </mc:Choice>
    <mc:Fallback xmlns="">
      <p:transition spd="slow" advTm="3496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1B615-91D0-75B4-CB14-4ED9BE48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D281D2-DD06-F456-839C-1FEA924D7776}"/>
              </a:ext>
            </a:extLst>
          </p:cNvPr>
          <p:cNvSpPr txBox="1"/>
          <p:nvPr/>
        </p:nvSpPr>
        <p:spPr>
          <a:xfrm>
            <a:off x="0" y="332367"/>
            <a:ext cx="9144000" cy="44802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4400" dirty="0">
                <a:solidFill>
                  <a:srgbClr val="FFFFFF"/>
                </a:solidFill>
                <a:latin typeface="Barlow"/>
                <a:cs typeface="Arial"/>
              </a:rPr>
              <a:t>Save the dates</a:t>
            </a:r>
          </a:p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600" dirty="0">
                <a:solidFill>
                  <a:schemeClr val="accent2"/>
                </a:solidFill>
                <a:latin typeface="Barlow"/>
                <a:cs typeface="Arial"/>
              </a:rPr>
              <a:t>Next admin webinar</a:t>
            </a:r>
          </a:p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200" dirty="0">
                <a:solidFill>
                  <a:srgbClr val="FFFFFF"/>
                </a:solidFill>
                <a:latin typeface="Barlow"/>
                <a:cs typeface="Arial"/>
              </a:rPr>
              <a:t>June 17th, 3:30pm CEST / 8:30am CDT </a:t>
            </a:r>
          </a:p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endParaRPr lang="en-US" sz="3200" dirty="0">
              <a:solidFill>
                <a:srgbClr val="FFFFFF"/>
              </a:solidFill>
              <a:latin typeface="Barlow"/>
              <a:cs typeface="Arial"/>
            </a:endParaRPr>
          </a:p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600" dirty="0" err="1">
                <a:solidFill>
                  <a:schemeClr val="accent2"/>
                </a:solidFill>
                <a:latin typeface="Barlow"/>
                <a:cs typeface="Arial"/>
              </a:rPr>
              <a:t>TrendLab</a:t>
            </a:r>
            <a:r>
              <a:rPr lang="en-US" sz="1600" dirty="0">
                <a:solidFill>
                  <a:schemeClr val="accent2"/>
                </a:solidFill>
                <a:latin typeface="Barlow"/>
                <a:cs typeface="Arial"/>
              </a:rPr>
              <a:t> EU</a:t>
            </a:r>
          </a:p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200" dirty="0">
                <a:solidFill>
                  <a:srgbClr val="FFFFFF"/>
                </a:solidFill>
                <a:latin typeface="Barlow"/>
                <a:cs typeface="Arial"/>
              </a:rPr>
              <a:t>Eindhoven, September 23</a:t>
            </a:r>
            <a:r>
              <a:rPr lang="en-US" sz="3200" baseline="30000" dirty="0">
                <a:solidFill>
                  <a:srgbClr val="FFFFFF"/>
                </a:solidFill>
                <a:latin typeface="Barlow"/>
                <a:cs typeface="Arial"/>
              </a:rPr>
              <a:t>rd </a:t>
            </a:r>
            <a:r>
              <a:rPr lang="en-US" sz="3200" dirty="0">
                <a:solidFill>
                  <a:srgbClr val="FFFFFF"/>
                </a:solidFill>
                <a:latin typeface="Barlow"/>
                <a:cs typeface="Arial"/>
              </a:rPr>
              <a:t> - 24</a:t>
            </a:r>
            <a:r>
              <a:rPr lang="en-US" sz="3200" baseline="30000" dirty="0">
                <a:solidFill>
                  <a:srgbClr val="FFFFFF"/>
                </a:solidFill>
                <a:latin typeface="Barlow"/>
                <a:cs typeface="Arial"/>
              </a:rPr>
              <a:t>th</a:t>
            </a:r>
            <a:br>
              <a:rPr lang="en-US" sz="3200" baseline="30000" dirty="0">
                <a:solidFill>
                  <a:srgbClr val="FFFFFF"/>
                </a:solidFill>
                <a:latin typeface="Barlow"/>
                <a:cs typeface="Arial"/>
              </a:rPr>
            </a:br>
            <a:endParaRPr lang="en-US" sz="3200" dirty="0">
              <a:solidFill>
                <a:srgbClr val="FFFFFF"/>
              </a:solidFill>
              <a:latin typeface="Barlow"/>
              <a:cs typeface="Arial"/>
            </a:endParaRPr>
          </a:p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600" dirty="0" err="1">
                <a:solidFill>
                  <a:schemeClr val="accent2"/>
                </a:solidFill>
                <a:latin typeface="Barlow"/>
                <a:cs typeface="Arial"/>
              </a:rPr>
              <a:t>TrendLab</a:t>
            </a:r>
            <a:r>
              <a:rPr lang="en-US" sz="1600" dirty="0">
                <a:solidFill>
                  <a:schemeClr val="accent2"/>
                </a:solidFill>
                <a:latin typeface="Barlow"/>
                <a:cs typeface="Arial"/>
              </a:rPr>
              <a:t> US</a:t>
            </a:r>
          </a:p>
          <a:p>
            <a:pPr algn="ctr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200" dirty="0">
                <a:solidFill>
                  <a:srgbClr val="FFFFFF"/>
                </a:solidFill>
                <a:cs typeface="Arial"/>
              </a:rPr>
              <a:t>Houston, October 7</a:t>
            </a:r>
            <a:r>
              <a:rPr lang="en-US" sz="3200" baseline="30000" dirty="0">
                <a:solidFill>
                  <a:srgbClr val="FFFFFF"/>
                </a:solidFill>
                <a:cs typeface="Arial"/>
              </a:rPr>
              <a:t>th</a:t>
            </a:r>
            <a:r>
              <a:rPr lang="en-US" sz="3200" dirty="0">
                <a:solidFill>
                  <a:srgbClr val="FFFFFF"/>
                </a:solidFill>
                <a:cs typeface="Arial"/>
              </a:rPr>
              <a:t> - 8</a:t>
            </a:r>
            <a:r>
              <a:rPr lang="en-US" sz="3200" baseline="30000" dirty="0">
                <a:solidFill>
                  <a:srgbClr val="FFFFFF"/>
                </a:solidFill>
                <a:cs typeface="Arial"/>
              </a:rPr>
              <a:t>th</a:t>
            </a:r>
            <a:endParaRPr lang="en-US" sz="32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9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0"/>
    </mc:Choice>
    <mc:Fallback xmlns="">
      <p:transition spd="slow" advTm="3723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3CE7B-CA79-ECE5-80E1-82C1E101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8">
            <a:extLst>
              <a:ext uri="{FF2B5EF4-FFF2-40B4-BE49-F238E27FC236}">
                <a16:creationId xmlns:a16="http://schemas.microsoft.com/office/drawing/2014/main" id="{24776801-6F6A-092A-284A-2F181A5CA993}"/>
              </a:ext>
            </a:extLst>
          </p:cNvPr>
          <p:cNvSpPr/>
          <p:nvPr/>
        </p:nvSpPr>
        <p:spPr>
          <a:xfrm>
            <a:off x="0" y="21869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26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0"/>
    </mc:Choice>
    <mc:Fallback xmlns="">
      <p:transition spd="slow" advTm="1454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E3E21A-7371-E91E-358B-FBE1CAE8C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E271141-F027-258C-09B7-42CAB3A27B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271141-F027-258C-09B7-42CAB3A27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BD119C-4153-4E2E-E3CD-CF7D816DA27D}"/>
              </a:ext>
            </a:extLst>
          </p:cNvPr>
          <p:cNvSpPr txBox="1"/>
          <p:nvPr/>
        </p:nvSpPr>
        <p:spPr>
          <a:xfrm>
            <a:off x="1051560" y="777240"/>
            <a:ext cx="4709160" cy="972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3"/>
                </a:solidFill>
              </a:rPr>
              <a:t>Keep slide hidden</a:t>
            </a:r>
            <a:endParaRPr lang="en-US" sz="1600" dirty="0">
              <a:solidFill>
                <a:schemeClr val="accent3"/>
              </a:solidFill>
            </a:endParaRP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3"/>
                </a:solidFill>
              </a:rPr>
              <a:t>Internal Resources: see notes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76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125D65-573E-9660-D317-E76E8761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259CDA8-F84C-9FCF-F02E-258503153A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59CDA8-F84C-9FCF-F02E-258503153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ECF47B-FE7D-0879-FC01-77A72BDE8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704936"/>
            <a:ext cx="7772400" cy="4275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8DFE1-C62C-A1F8-F4DE-BDCB5F61BE72}"/>
              </a:ext>
            </a:extLst>
          </p:cNvPr>
          <p:cNvSpPr txBox="1"/>
          <p:nvPr/>
        </p:nvSpPr>
        <p:spPr>
          <a:xfrm>
            <a:off x="855133" y="304801"/>
            <a:ext cx="6781800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3"/>
                </a:solidFill>
              </a:rPr>
              <a:t>In 2026.R1 monitored tags can also become dormant?</a:t>
            </a:r>
          </a:p>
        </p:txBody>
      </p:sp>
    </p:spTree>
    <p:extLst>
      <p:ext uri="{BB962C8B-B14F-4D97-AF65-F5344CB8AC3E}">
        <p14:creationId xmlns:p14="http://schemas.microsoft.com/office/powerpoint/2010/main" val="313858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3CEE5-9509-828E-964F-406E9D0EB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B93BD42E-1E72-42DC-5309-3E3A7DE6F3DE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What is indexing?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8FEBE-87F3-C4B2-3AA9-3435A65860B3}"/>
              </a:ext>
            </a:extLst>
          </p:cNvPr>
          <p:cNvSpPr txBox="1"/>
          <p:nvPr/>
        </p:nvSpPr>
        <p:spPr>
          <a:xfrm>
            <a:off x="415947" y="1479099"/>
            <a:ext cx="38219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“Cache” of the raw data​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Goal: speed up analysis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Index resolution: level of detail </a:t>
            </a:r>
            <a:r>
              <a:rPr lang="en-US" dirty="0" err="1">
                <a:solidFill>
                  <a:schemeClr val="bg1"/>
                </a:solidFill>
              </a:rPr>
              <a:t>TrendMiner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requests</a:t>
            </a:r>
            <a:r>
              <a:rPr lang="en-US" dirty="0">
                <a:solidFill>
                  <a:schemeClr val="bg1"/>
                </a:solidFill>
              </a:rPr>
              <a:t> from the data source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4D9E19-31F4-C607-0F91-3AE593F7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80" y="1229710"/>
            <a:ext cx="4769211" cy="26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81"/>
    </mc:Choice>
    <mc:Fallback xmlns="">
      <p:transition spd="slow" advTm="753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C962B-E760-F1D0-FC31-9176F91B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04333E80-48AE-CE4C-B45C-CEAAFEAF5D1A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Backward/forward indexing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093F3-D240-F9D1-4DD6-357F7289B3EF}"/>
              </a:ext>
            </a:extLst>
          </p:cNvPr>
          <p:cNvSpPr txBox="1"/>
          <p:nvPr/>
        </p:nvSpPr>
        <p:spPr>
          <a:xfrm>
            <a:off x="439565" y="1213969"/>
            <a:ext cx="61644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</a:rPr>
              <a:t>Backward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​start of current month -&gt; index horizon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Forward</a:t>
            </a:r>
            <a:r>
              <a:rPr lang="en-US" dirty="0">
                <a:solidFill>
                  <a:schemeClr val="bg1"/>
                </a:solidFill>
              </a:rPr>
              <a:t>​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 types:​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Continuous: triggered based on index policy​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Interactive: manually triggered when added to the chart or when loaded in a trend tile in </a:t>
            </a:r>
            <a:r>
              <a:rPr lang="en-US" dirty="0" err="1">
                <a:solidFill>
                  <a:schemeClr val="bg1"/>
                </a:solidFill>
              </a:rPr>
              <a:t>DashHub</a:t>
            </a:r>
            <a:endParaRPr lang="en-US" dirty="0">
              <a:solidFill>
                <a:schemeClr val="bg1"/>
              </a:solidFill>
            </a:endParaRP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Index horizon = date until which </a:t>
            </a:r>
            <a:r>
              <a:rPr lang="en-US" dirty="0" err="1">
                <a:solidFill>
                  <a:schemeClr val="bg1"/>
                </a:solidFill>
              </a:rPr>
              <a:t>TrendMiner</a:t>
            </a:r>
            <a:r>
              <a:rPr lang="en-US" dirty="0">
                <a:solidFill>
                  <a:schemeClr val="bg1"/>
                </a:solidFill>
              </a:rPr>
              <a:t> indexes data.​</a:t>
            </a:r>
          </a:p>
        </p:txBody>
      </p:sp>
      <p:pic>
        <p:nvPicPr>
          <p:cNvPr id="3074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F8C1E875-DCBB-9760-B501-B6900BD8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47" y="558179"/>
            <a:ext cx="2923788" cy="16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89"/>
    </mc:Choice>
    <mc:Fallback xmlns="">
      <p:transition spd="slow" advTm="1384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FC4D1-2659-99BB-6640-4D6EF2470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5A2A8D83-9C0C-A172-AD26-5F502A906CD9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Index granularity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6FD69-9F9F-5470-8A9E-7618960ABF79}"/>
              </a:ext>
            </a:extLst>
          </p:cNvPr>
          <p:cNvSpPr txBox="1"/>
          <p:nvPr/>
        </p:nvSpPr>
        <p:spPr>
          <a:xfrm>
            <a:off x="545403" y="1040235"/>
            <a:ext cx="79610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Sets time period for data request by tm-</a:t>
            </a:r>
            <a:r>
              <a:rPr lang="en-US" dirty="0" err="1">
                <a:solidFill>
                  <a:schemeClr val="bg1"/>
                </a:solidFill>
              </a:rPr>
              <a:t>datasource</a:t>
            </a:r>
            <a:r>
              <a:rPr lang="en-US" dirty="0">
                <a:solidFill>
                  <a:schemeClr val="bg1"/>
                </a:solidFill>
              </a:rPr>
              <a:t> (default = 1M)​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Avoid overload on historian and request timeouts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056E15F-C839-3C63-7804-7BF9312D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" y="2304159"/>
            <a:ext cx="8395973" cy="12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49"/>
    </mc:Choice>
    <mc:Fallback xmlns="">
      <p:transition spd="slow" advTm="673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B607C-3381-1A3E-A4EE-099DBB59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2" y="2036905"/>
            <a:ext cx="1141467" cy="315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A7732-5CE5-4D47-26A6-90A970899114}"/>
              </a:ext>
            </a:extLst>
          </p:cNvPr>
          <p:cNvSpPr txBox="1"/>
          <p:nvPr/>
        </p:nvSpPr>
        <p:spPr>
          <a:xfrm>
            <a:off x="1868211" y="2071192"/>
            <a:ext cx="68264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Issue with forward index calls. Could be temporary issue. Investigate if it persists.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2796C-C790-D694-A532-39C589BC1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34" y="3171887"/>
            <a:ext cx="643635" cy="315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EDF27-4082-794F-DBBE-71979D19BF42}"/>
              </a:ext>
            </a:extLst>
          </p:cNvPr>
          <p:cNvSpPr txBox="1"/>
          <p:nvPr/>
        </p:nvSpPr>
        <p:spPr>
          <a:xfrm>
            <a:off x="1868211" y="3230063"/>
            <a:ext cx="68264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Tag stopped indexing because tag or data source got deleted. Could be expected behavior.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49270-324C-EC25-11E6-4DF63A345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17" y="2607379"/>
            <a:ext cx="1119352" cy="309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42D84-521C-ED71-4652-8DD825F4D9E8}"/>
              </a:ext>
            </a:extLst>
          </p:cNvPr>
          <p:cNvSpPr txBox="1"/>
          <p:nvPr/>
        </p:nvSpPr>
        <p:spPr>
          <a:xfrm>
            <a:off x="1868211" y="2632227"/>
            <a:ext cx="68264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Backward indexing could not be completed because of error. No impact on recent data or monitors. Investigate if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7B5CD5-FC39-35B9-C3A8-4CAB05F54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24" y="3742360"/>
            <a:ext cx="979445" cy="315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A0E8A-0B3E-338F-EA71-2792E13E80CB}"/>
              </a:ext>
            </a:extLst>
          </p:cNvPr>
          <p:cNvSpPr txBox="1"/>
          <p:nvPr/>
        </p:nvSpPr>
        <p:spPr>
          <a:xfrm>
            <a:off x="1868213" y="3789606"/>
            <a:ext cx="68264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Tag stopped indexing because it has no data for &gt; 1 year. Could be expected behavior.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C3F6EC2F-F1E1-33F7-7637-DAA6DB771C59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Index statuses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AE3DA1-1641-31DB-3E12-DA6829CA1F7A}"/>
              </a:ext>
            </a:extLst>
          </p:cNvPr>
          <p:cNvSpPr/>
          <p:nvPr/>
        </p:nvSpPr>
        <p:spPr>
          <a:xfrm>
            <a:off x="309554" y="4355767"/>
            <a:ext cx="8524891" cy="6358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Avoid “out of date” or “incomplete” tag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200" dirty="0"/>
              <a:t>Or make sure you understand why they are failing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DF24A-9F2F-C215-FB35-BC6B25EA0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163" y="882341"/>
            <a:ext cx="449806" cy="3158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AE78F9-7A85-0DEA-5625-58F78B0E7E77}"/>
              </a:ext>
            </a:extLst>
          </p:cNvPr>
          <p:cNvSpPr txBox="1"/>
          <p:nvPr/>
        </p:nvSpPr>
        <p:spPr>
          <a:xfrm>
            <a:off x="1868213" y="942677"/>
            <a:ext cx="682646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Healthy index.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49D1A-E18D-9315-D3B6-FE2A40083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984" y="1452815"/>
            <a:ext cx="1419985" cy="329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5CBE4C-119C-C104-C0D5-4ADAF0FE4A8C}"/>
              </a:ext>
            </a:extLst>
          </p:cNvPr>
          <p:cNvSpPr txBox="1"/>
          <p:nvPr/>
        </p:nvSpPr>
        <p:spPr>
          <a:xfrm>
            <a:off x="1868212" y="1510157"/>
            <a:ext cx="682646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Backward indexing.</a:t>
            </a:r>
          </a:p>
        </p:txBody>
      </p:sp>
    </p:spTree>
    <p:extLst>
      <p:ext uri="{BB962C8B-B14F-4D97-AF65-F5344CB8AC3E}">
        <p14:creationId xmlns:p14="http://schemas.microsoft.com/office/powerpoint/2010/main" val="22725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29"/>
    </mc:Choice>
    <mc:Fallback xmlns="">
      <p:transition spd="slow" advTm="2513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75A3B-5976-A636-698A-A8882034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47435A65-996D-6A4C-E6DE-806D56689F01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Index policies (update cycles)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01DA2-5CE1-973A-22A3-9DE4C025A205}"/>
              </a:ext>
            </a:extLst>
          </p:cNvPr>
          <p:cNvSpPr txBox="1"/>
          <p:nvPr/>
        </p:nvSpPr>
        <p:spPr>
          <a:xfrm>
            <a:off x="545403" y="1040235"/>
            <a:ext cx="796103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Every 2 minutes: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Tags from </a:t>
            </a:r>
            <a:r>
              <a:rPr lang="en-US" sz="1600" b="1" dirty="0">
                <a:solidFill>
                  <a:schemeClr val="bg1"/>
                </a:solidFill>
              </a:rPr>
              <a:t>active</a:t>
            </a:r>
            <a:r>
              <a:rPr lang="en-US" sz="1600" dirty="0">
                <a:solidFill>
                  <a:schemeClr val="bg1"/>
                </a:solidFill>
              </a:rPr>
              <a:t> monitors</a:t>
            </a:r>
          </a:p>
          <a:p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Every hour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Default indexing policy for </a:t>
            </a:r>
            <a:r>
              <a:rPr lang="en-US" sz="1600" b="1" dirty="0">
                <a:solidFill>
                  <a:schemeClr val="bg1"/>
                </a:solidFill>
              </a:rPr>
              <a:t>used</a:t>
            </a:r>
            <a:r>
              <a:rPr lang="en-US" sz="1600" dirty="0">
                <a:solidFill>
                  <a:schemeClr val="bg1"/>
                </a:solidFill>
              </a:rPr>
              <a:t> tags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Every day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Reduced indexing policy for tags not used for 1 week</a:t>
            </a:r>
          </a:p>
          <a:p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Never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Policy for dormant tags = tags without data for 1 year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3"/>
    </mc:Choice>
    <mc:Fallback xmlns="">
      <p:transition spd="slow" advTm="571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2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7B79F-BFE2-B5CC-177C-AD54FB7C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BE5CBB85-4001-8120-733C-4018CC900CBE}"/>
              </a:ext>
            </a:extLst>
          </p:cNvPr>
          <p:cNvSpPr/>
          <p:nvPr/>
        </p:nvSpPr>
        <p:spPr>
          <a:xfrm>
            <a:off x="545403" y="306719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/>
              </a:rPr>
              <a:t>Dormant tags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4AD257-592B-99E2-279C-4EC29B11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22" y="215451"/>
            <a:ext cx="5500541" cy="19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04E39-F5D1-E45F-5DA3-8BB6A7E00AAD}"/>
              </a:ext>
            </a:extLst>
          </p:cNvPr>
          <p:cNvSpPr txBox="1"/>
          <p:nvPr/>
        </p:nvSpPr>
        <p:spPr>
          <a:xfrm>
            <a:off x="426870" y="1044608"/>
            <a:ext cx="7680960" cy="4019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Example 1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 week granularity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No data for 12 weeks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10 tags with default 1 hour policy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100ms response time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Result: 1 week x 12 weeks x 10 tags x 100ms/call = 120 calls/hour x 100ms/call = 12s per hour wasted.</a:t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Example 2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 day granularity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No data for 1 year  (365 days)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10 tags with 2 minute policy (30 calls/hour/tag)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200ms per response time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Result: 1 day/call x 365 days x 30 calls/hour/tag x 10 tags x 200ms/tag ~ 110k calls/hour x 200ms/call = ~ 6h per hour wasted.</a:t>
            </a:r>
          </a:p>
        </p:txBody>
      </p:sp>
    </p:spTree>
    <p:extLst>
      <p:ext uri="{BB962C8B-B14F-4D97-AF65-F5344CB8AC3E}">
        <p14:creationId xmlns:p14="http://schemas.microsoft.com/office/powerpoint/2010/main" val="27239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60"/>
    </mc:Choice>
    <mc:Fallback xmlns="">
      <p:transition spd="slow" advTm="16716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rendMiner">
  <a:themeElements>
    <a:clrScheme name="Aangepast 40">
      <a:dk1>
        <a:srgbClr val="211F26"/>
      </a:dk1>
      <a:lt1>
        <a:srgbClr val="FFFFFF"/>
      </a:lt1>
      <a:dk2>
        <a:srgbClr val="211F26"/>
      </a:dk2>
      <a:lt2>
        <a:srgbClr val="FFFFFF"/>
      </a:lt2>
      <a:accent1>
        <a:srgbClr val="005EB8"/>
      </a:accent1>
      <a:accent2>
        <a:srgbClr val="00B5E2"/>
      </a:accent2>
      <a:accent3>
        <a:srgbClr val="001E60"/>
      </a:accent3>
      <a:accent4>
        <a:srgbClr val="FF8200"/>
      </a:accent4>
      <a:accent5>
        <a:srgbClr val="A5A5A5"/>
      </a:accent5>
      <a:accent6>
        <a:srgbClr val="D8D8D8"/>
      </a:accent6>
      <a:hlink>
        <a:srgbClr val="FF8200"/>
      </a:hlink>
      <a:folHlink>
        <a:srgbClr val="005EB8"/>
      </a:folHlink>
    </a:clrScheme>
    <a:fontScheme name="TrendMiner">
      <a:majorFont>
        <a:latin typeface="DM Sans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952692686494583782440C786795E" ma:contentTypeVersion="71" ma:contentTypeDescription="Create a new document." ma:contentTypeScope="" ma:versionID="baa93fafc930e12b7d1583a8593b5cfc">
  <xsd:schema xmlns:xsd="http://www.w3.org/2001/XMLSchema" xmlns:xs="http://www.w3.org/2001/XMLSchema" xmlns:p="http://schemas.microsoft.com/office/2006/metadata/properties" xmlns:ns2="5df3f71a-ebbc-4d99-94e2-6fd1cad75a75" xmlns:ns3="14d1110e-7224-4dc4-8db0-6b631acfbae4" targetNamespace="http://schemas.microsoft.com/office/2006/metadata/properties" ma:root="true" ma:fieldsID="32dc04f81abb84501b269b4895da5915" ns2:_="" ns3:_="">
    <xsd:import namespace="5df3f71a-ebbc-4d99-94e2-6fd1cad75a75"/>
    <xsd:import namespace="14d1110e-7224-4dc4-8db0-6b631acfbae4"/>
    <xsd:element name="properties">
      <xsd:complexType>
        <xsd:sequence>
          <xsd:element name="documentManagement">
            <xsd:complexType>
              <xsd:all>
                <xsd:element ref="ns2:Dateandtime" minOccurs="0"/>
                <xsd:element ref="ns3:TaxCatchAll" minOccurs="0"/>
                <xsd:element ref="ns3:ActualValueQualitative" minOccurs="0"/>
                <xsd:element ref="ns3:ActualValueQuantitative" minOccurs="0"/>
                <xsd:element ref="ns3:ApprovedForExternalSharing" minOccurs="0"/>
                <xsd:element ref="ns3:Completed_x002f_Implemented" minOccurs="0"/>
                <xsd:element ref="ns3:DAEName" minOccurs="0"/>
                <xsd:element ref="ns3:Equipment" minOccurs="0"/>
                <xsd:element ref="ns3:KeyValueStream" minOccurs="0"/>
                <xsd:element ref="ns3:Keyword" minOccurs="0"/>
                <xsd:element ref="ns3:SourceDepartment" minOccurs="0"/>
                <xsd:element ref="ns3:SubIndustry" minOccurs="0"/>
                <xsd:element ref="ns3:SubIndustryCategory" minOccurs="0"/>
                <xsd:element ref="ns3:TMFeaturesUsed" minOccurs="0"/>
                <xsd:element ref="ns3:ValueProvided" minOccurs="0"/>
                <xsd:element ref="ns3:BusinessDepartment" minOccurs="0"/>
                <xsd:element ref="ns3:TaxKeywordTaxHTField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3f71a-ebbc-4d99-94e2-6fd1cad75a75" elementFormDefault="qualified">
    <xsd:import namespace="http://schemas.microsoft.com/office/2006/documentManagement/types"/>
    <xsd:import namespace="http://schemas.microsoft.com/office/infopath/2007/PartnerControls"/>
    <xsd:element name="Dateandtime" ma:index="5" nillable="true" ma:displayName="Date" ma:format="DateOnly" ma:internalName="Dateandtime" ma:readOnly="false">
      <xsd:simpleType>
        <xsd:restriction base="dms:DateTime"/>
      </xsd:simpleType>
    </xsd:element>
    <xsd:element name="Language" ma:index="23" nillable="true" ma:displayName="Language" ma:description="Language of the document" ma:format="Dropdown" ma:internalName="Language" ma:readOnly="false">
      <xsd:simpleType>
        <xsd:union memberTypes="dms:Text">
          <xsd:simpleType>
            <xsd:restriction base="dms:Choice">
              <xsd:enumeration value="English"/>
              <xsd:enumeration value="German"/>
              <xsd:enumeration value="Fench"/>
              <xsd:enumeration value="Spanish"/>
            </xsd:restriction>
          </xsd:simpleType>
        </xsd:un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d48727a5-07f4-4e65-b649-577b90cb01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3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1110e-7224-4dc4-8db0-6b631acfbae4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hidden="true" ma:list="{1e5db63f-d451-4e4e-b3d8-0c9f3c640622}" ma:internalName="TaxCatchAll" ma:showField="CatchAllData" ma:web="14d1110e-7224-4dc4-8db0-6b631acfba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tualValueQualitative" ma:index="7" nillable="true" ma:displayName="Actual Value Qualitative" ma:internalName="ActualValueQualitative" ma:readOnly="false">
      <xsd:simpleType>
        <xsd:restriction base="dms:Text">
          <xsd:maxLength value="255"/>
        </xsd:restriction>
      </xsd:simpleType>
    </xsd:element>
    <xsd:element name="ActualValueQuantitative" ma:index="8" nillable="true" ma:displayName="Actual Value Quantitative" ma:format="Dropdown" ma:internalName="ActualValueQuantitative" ma:readOnly="false">
      <xsd:simpleType>
        <xsd:restriction base="dms:Choice">
          <xsd:enumeration value="ROI"/>
          <xsd:enumeration value="Time Savings"/>
          <xsd:enumeration value="One time value"/>
        </xsd:restriction>
      </xsd:simpleType>
    </xsd:element>
    <xsd:element name="ApprovedForExternalSharing" ma:index="9" nillable="true" ma:displayName="Approved for External Sharing" ma:format="Dropdown" ma:internalName="ApprovedForExternalSharing" ma:readOnly="false">
      <xsd:simpleType>
        <xsd:restriction base="dms:Choice">
          <xsd:enumeration value="Yes"/>
          <xsd:enumeration value="No"/>
        </xsd:restriction>
      </xsd:simpleType>
    </xsd:element>
    <xsd:element name="Completed_x002f_Implemented" ma:index="10" nillable="true" ma:displayName="Completed/Implemented?" ma:format="Dropdown" ma:internalName="Completed_x002F_Implemented" ma:readOnly="false">
      <xsd:simpleType>
        <xsd:restriction base="dms:Choice">
          <xsd:enumeration value="Yes"/>
          <xsd:enumeration value="No"/>
        </xsd:restriction>
      </xsd:simpleType>
    </xsd:element>
    <xsd:element name="DAEName" ma:index="11" nillable="true" ma:displayName="DAE Name" ma:list="UserInfo" ma:SharePointGroup="0" ma:internalName="DAENam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quipment" ma:index="12" nillable="true" ma:displayName="Equipment" ma:internalName="Equipment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ump"/>
                        <xsd:enumeration value="Distillation Column"/>
                        <xsd:enumeration value="Compresso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KeyValueStream" ma:index="13" nillable="true" ma:displayName="Key Value Stream" ma:internalName="KeyValueStrea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shboarding"/>
                    <xsd:enumeration value="Reporting"/>
                    <xsd:enumeration value="Troubleshooting"/>
                    <xsd:enumeration value="Monitoring"/>
                  </xsd:restriction>
                </xsd:simpleType>
              </xsd:element>
            </xsd:sequence>
          </xsd:extension>
        </xsd:complexContent>
      </xsd:complexType>
    </xsd:element>
    <xsd:element name="Keyword" ma:index="14" nillable="true" ma:displayName="Keyword" ma:internalName="Keyword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hoice 1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ourceDepartment" ma:index="15" nillable="true" ma:displayName="Source Department" ma:format="Dropdown" ma:internalName="SourceDepartment" ma:readOnly="false">
      <xsd:simpleType>
        <xsd:restriction base="dms:Choice">
          <xsd:enumeration value="Marketing"/>
          <xsd:enumeration value="CS"/>
          <xsd:enumeration value="Sales"/>
        </xsd:restriction>
      </xsd:simpleType>
    </xsd:element>
    <xsd:element name="SubIndustry" ma:index="16" nillable="true" ma:displayName="SubIndustry" ma:internalName="SubIndust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hemicals"/>
                    <xsd:enumeration value="Oil &amp; Gas"/>
                    <xsd:enumeration value="Water/Wastewater"/>
                    <xsd:enumeration value="Metals &amp; Mining"/>
                    <xsd:enumeration value="Power Generation &amp; Distribution"/>
                    <xsd:enumeration value="Food and Beverage"/>
                    <xsd:enumeration value="Pharmaceuticals"/>
                  </xsd:restriction>
                </xsd:simpleType>
              </xsd:element>
            </xsd:sequence>
          </xsd:extension>
        </xsd:complexContent>
      </xsd:complexType>
    </xsd:element>
    <xsd:element name="SubIndustryCategory" ma:index="17" nillable="true" ma:displayName="Sub-Industry Category" ma:internalName="SubIndustryCategory" ma:readOnly="false">
      <xsd:simpleType>
        <xsd:restriction base="dms:Text">
          <xsd:maxLength value="255"/>
        </xsd:restriction>
      </xsd:simpleType>
    </xsd:element>
    <xsd:element name="TMFeaturesUsed" ma:index="18" nillable="true" ma:displayName="TMFeaturesUsed" ma:internalName="TMFeaturesUse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imilarity Search"/>
                    <xsd:enumeration value="Operating Area Search"/>
                    <xsd:enumeration value="Tag Builder - Predict"/>
                    <xsd:enumeration value="Cross Correlations"/>
                    <xsd:enumeration value="ContextHub"/>
                    <xsd:enumeration value="DashHub"/>
                    <xsd:enumeration value="Notebooks"/>
                    <xsd:enumeration value="Layer Comparison"/>
                  </xsd:restriction>
                </xsd:simpleType>
              </xsd:element>
            </xsd:sequence>
          </xsd:extension>
        </xsd:complexContent>
      </xsd:complexType>
    </xsd:element>
    <xsd:element name="ValueProvided" ma:index="19" nillable="true" ma:displayName="ValueProvided" ma:format="Dropdown" ma:indexed="true" ma:internalName="ValueProvided" ma:readOnly="false">
      <xsd:simpleType>
        <xsd:restriction base="dms:Choice">
          <xsd:enumeration value="Yes"/>
          <xsd:enumeration value="No"/>
        </xsd:restriction>
      </xsd:simpleType>
    </xsd:element>
    <xsd:element name="BusinessDepartment" ma:index="20" nillable="true" ma:displayName="Business Department" ma:internalName="BusinessDepartment" ma:readOnly="false">
      <xsd:simpleType>
        <xsd:restriction base="dms:Text">
          <xsd:maxLength value="255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d48727a5-07f4-4e65-b649-577b90cb012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d1110e-7224-4dc4-8db0-6b631acfbae4" xsi:nil="true"/>
    <lcf76f155ced4ddcb4097134ff3c332f xmlns="5df3f71a-ebbc-4d99-94e2-6fd1cad75a75">
      <Terms xmlns="http://schemas.microsoft.com/office/infopath/2007/PartnerControls"/>
    </lcf76f155ced4ddcb4097134ff3c332f>
    <DAEName xmlns="14d1110e-7224-4dc4-8db0-6b631acfbae4">
      <UserInfo>
        <DisplayName/>
        <AccountId xsi:nil="true"/>
        <AccountType/>
      </UserInfo>
    </DAEName>
    <ActualValueQuantitative xmlns="14d1110e-7224-4dc4-8db0-6b631acfbae4" xsi:nil="true"/>
    <Dateandtime xmlns="5df3f71a-ebbc-4d99-94e2-6fd1cad75a75" xsi:nil="true"/>
    <Equipment xmlns="14d1110e-7224-4dc4-8db0-6b631acfbae4" xsi:nil="true"/>
    <Keyword xmlns="14d1110e-7224-4dc4-8db0-6b631acfbae4" xsi:nil="true"/>
    <ValueProvided xmlns="14d1110e-7224-4dc4-8db0-6b631acfbae4" xsi:nil="true"/>
    <SubIndustryCategory xmlns="14d1110e-7224-4dc4-8db0-6b631acfbae4" xsi:nil="true"/>
    <SubIndustry xmlns="14d1110e-7224-4dc4-8db0-6b631acfbae4" xsi:nil="true"/>
    <TMFeaturesUsed xmlns="14d1110e-7224-4dc4-8db0-6b631acfbae4" xsi:nil="true"/>
    <Language xmlns="5df3f71a-ebbc-4d99-94e2-6fd1cad75a75" xsi:nil="true"/>
    <BusinessDepartment xmlns="14d1110e-7224-4dc4-8db0-6b631acfbae4" xsi:nil="true"/>
    <Completed_x002f_Implemented xmlns="14d1110e-7224-4dc4-8db0-6b631acfbae4" xsi:nil="true"/>
    <TaxKeywordTaxHTField xmlns="14d1110e-7224-4dc4-8db0-6b631acfbae4">
      <Terms xmlns="http://schemas.microsoft.com/office/infopath/2007/PartnerControls"/>
    </TaxKeywordTaxHTField>
    <ActualValueQualitative xmlns="14d1110e-7224-4dc4-8db0-6b631acfbae4" xsi:nil="true"/>
    <ApprovedForExternalSharing xmlns="14d1110e-7224-4dc4-8db0-6b631acfbae4" xsi:nil="true"/>
    <SourceDepartment xmlns="14d1110e-7224-4dc4-8db0-6b631acfbae4" xsi:nil="true"/>
    <KeyValueStream xmlns="14d1110e-7224-4dc4-8db0-6b631acfba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5E9064-E016-499E-B8B8-C16F37C43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3f71a-ebbc-4d99-94e2-6fd1cad75a75"/>
    <ds:schemaRef ds:uri="14d1110e-7224-4dc4-8db0-6b631acfba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8671FA-D6F0-4017-ABF0-857CD8624D09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14d1110e-7224-4dc4-8db0-6b631acfbae4"/>
    <ds:schemaRef ds:uri="http://schemas.openxmlformats.org/package/2006/metadata/core-properties"/>
    <ds:schemaRef ds:uri="5df3f71a-ebbc-4d99-94e2-6fd1cad75a7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452A84C-43C4-4675-B23D-B84262E909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25426</TotalTime>
  <Words>1765</Words>
  <Application>Microsoft Macintosh PowerPoint</Application>
  <PresentationFormat>On-screen Show (16:9)</PresentationFormat>
  <Paragraphs>257</Paragraphs>
  <Slides>35</Slides>
  <Notes>35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Barlow</vt:lpstr>
      <vt:lpstr>Calibri</vt:lpstr>
      <vt:lpstr>DM Sans 14pt Black</vt:lpstr>
      <vt:lpstr>Open Sans Light</vt:lpstr>
      <vt:lpstr>Roboto</vt:lpstr>
      <vt:lpstr>Segoe UI Light</vt:lpstr>
      <vt:lpstr>Trebuchet MS</vt:lpstr>
      <vt:lpstr>1_TrendMiner</vt:lpstr>
      <vt:lpstr>think-cell Slide</vt:lpstr>
      <vt:lpstr>TrendMiner Success Series - Admin Track May 6th, 2026 TrendMiner Indexing: From Understanding to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TrendMiner Success Series – Strategy Track Kick-off</dc:title>
  <dc:subject>PptxGenJS Presentation</dc:subject>
  <dc:creator>Frédérick Motte</dc:creator>
  <cp:lastModifiedBy>Stijn Agten</cp:lastModifiedBy>
  <cp:revision>67</cp:revision>
  <dcterms:created xsi:type="dcterms:W3CDTF">2026-02-11T11:58:40Z</dcterms:created>
  <dcterms:modified xsi:type="dcterms:W3CDTF">2026-05-06T12:56:06Z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2026-02-11T12:30:00Z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b72b1c34-30b4-4cf3-818c-53a509946369</vt:lpwstr>
  </property>
  <property fmtid="{D5CDD505-2E9C-101B-9397-08002B2CF9AE}" pid="7" name="MSIP_Label_defa4170-0d19-0005-0004-bc88714345d2_ActionId">
    <vt:lpwstr>1544825e-cfff-4354-a965-88dae0b48f35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  <property fmtid="{D5CDD505-2E9C-101B-9397-08002B2CF9AE}" pid="10" name="ContentTypeId">
    <vt:lpwstr>0x01010006A952692686494583782440C786795E</vt:lpwstr>
  </property>
  <property fmtid="{D5CDD505-2E9C-101B-9397-08002B2CF9AE}" pid="11" name="MediaServiceImageTags">
    <vt:lpwstr/>
  </property>
  <property fmtid="{D5CDD505-2E9C-101B-9397-08002B2CF9AE}" pid="12" name="TaxKeyword">
    <vt:lpwstr/>
  </property>
</Properties>
</file>